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1" r:id="rId5"/>
    <p:sldId id="273" r:id="rId6"/>
    <p:sldId id="274" r:id="rId7"/>
    <p:sldId id="262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8" autoAdjust="0"/>
    <p:restoredTop sz="94660"/>
  </p:normalViewPr>
  <p:slideViewPr>
    <p:cSldViewPr snapToGrid="0">
      <p:cViewPr>
        <p:scale>
          <a:sx n="70" d="100"/>
          <a:sy n="70" d="100"/>
        </p:scale>
        <p:origin x="-114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7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31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74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7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0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3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6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1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90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97F8-2184-4C00-8D28-0319BFCACF9A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423C-3276-4FAE-BCA0-0601A88294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1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ymorgunova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ymorgunova@mail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462" y="2323365"/>
            <a:ext cx="11595371" cy="2387600"/>
          </a:xfrm>
        </p:spPr>
        <p:txBody>
          <a:bodyPr>
            <a:noAutofit/>
          </a:bodyPr>
          <a:lstStyle/>
          <a:p>
            <a:r>
              <a:rPr lang="ru-RU" sz="4000" baseline="-25000" dirty="0"/>
              <a:t>ПРОБЛЕМЫ ЭНЕРГООБЕСПЕЧЕНИЯ УДАЛЕННЫХ ПОТРЕБИТЕЛЕЙ В РАМКАХ РАЗВИТИЯ ИНФРАСТРУКТУРЫ СМП И ОСОБО ОХРАНЯЕМЫХ ПРИРОДНЫХ ТЕРРИТОРИЙ АЗРФ</a:t>
            </a:r>
            <a:br>
              <a:rPr lang="ru-RU" sz="4000" baseline="-25000" dirty="0"/>
            </a:b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318" y="4786081"/>
            <a:ext cx="11381362" cy="1914970"/>
          </a:xfrm>
        </p:spPr>
        <p:txBody>
          <a:bodyPr>
            <a:normAutofit/>
          </a:bodyPr>
          <a:lstStyle/>
          <a:p>
            <a:r>
              <a:rPr lang="ru-RU" i="1" dirty="0" smtClean="0"/>
              <a:t>Моргунова М.О., Соловьев Д.А</a:t>
            </a:r>
          </a:p>
          <a:p>
            <a:r>
              <a:rPr lang="ru-RU" dirty="0" smtClean="0"/>
              <a:t>Объединенный </a:t>
            </a:r>
            <a:r>
              <a:rPr lang="ru-RU" dirty="0"/>
              <a:t>институт высоких температур Российской академии наук (ОИВТ РАН</a:t>
            </a:r>
            <a:r>
              <a:rPr lang="ru-RU" dirty="0" smtClean="0"/>
              <a:t>)</a:t>
            </a:r>
            <a:endParaRPr lang="en-GB" dirty="0" smtClean="0"/>
          </a:p>
          <a:p>
            <a:endParaRPr lang="en-GB" i="1" dirty="0"/>
          </a:p>
          <a:p>
            <a:r>
              <a:rPr lang="ru-RU" i="1" dirty="0" smtClean="0"/>
              <a:t>e-mail</a:t>
            </a:r>
            <a:r>
              <a:rPr lang="ru-RU" i="1" dirty="0"/>
              <a:t>: </a:t>
            </a:r>
            <a:r>
              <a:rPr lang="ru-RU" i="1" dirty="0" smtClean="0">
                <a:hlinkClick r:id="rId2"/>
              </a:rPr>
              <a:t>maymorgunova@mail.ru</a:t>
            </a:r>
            <a:r>
              <a:rPr lang="en-GB" i="1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494" y="115225"/>
            <a:ext cx="3087309" cy="286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75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2" y="1391226"/>
            <a:ext cx="106861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работе рассматриваются </a:t>
            </a:r>
            <a:r>
              <a:rPr lang="ru-RU" sz="2400" dirty="0" smtClean="0"/>
              <a:t>актуальные проблемы  </a:t>
            </a:r>
            <a:r>
              <a:rPr lang="ru-RU" sz="2400" dirty="0"/>
              <a:t>и особенности энергообеспечения удаленных потребителей в рамках развития инфраструктуры </a:t>
            </a:r>
            <a:r>
              <a:rPr lang="ru-RU" sz="2400" dirty="0" err="1"/>
              <a:t>Севморпути</a:t>
            </a:r>
            <a:r>
              <a:rPr lang="ru-RU" sz="2400" dirty="0"/>
              <a:t>  (СМП) и особо охраняемых природных территорий Арктической зоне Российской Федерации (АЗРФ).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/>
              <a:t>В </a:t>
            </a:r>
            <a:r>
              <a:rPr lang="ru-RU" sz="2400" dirty="0"/>
              <a:t>ходе выполнения работы  выполнен комплексный анализ актуальных статистических данных по </a:t>
            </a:r>
            <a:r>
              <a:rPr lang="ru-RU" sz="2400" dirty="0" smtClean="0"/>
              <a:t>состоянию </a:t>
            </a:r>
            <a:r>
              <a:rPr lang="ru-RU" sz="2400" dirty="0"/>
              <a:t>возобновляемой </a:t>
            </a:r>
            <a:r>
              <a:rPr lang="ru-RU" sz="2400" dirty="0" smtClean="0"/>
              <a:t>энергетики (в оценка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доступных ресурсов ВИЭ) </a:t>
            </a:r>
            <a:r>
              <a:rPr lang="ru-RU" sz="2400" dirty="0"/>
              <a:t>в арктическом регионе </a:t>
            </a:r>
            <a:r>
              <a:rPr lang="ru-RU" sz="2400" dirty="0" smtClean="0"/>
              <a:t>РФ, </a:t>
            </a:r>
            <a:r>
              <a:rPr lang="ru-RU" sz="2400" dirty="0"/>
              <a:t>анализ </a:t>
            </a:r>
            <a:r>
              <a:rPr lang="ru-RU" sz="2400" dirty="0" err="1" smtClean="0"/>
              <a:t>энергообеспеченности</a:t>
            </a:r>
            <a:r>
              <a:rPr lang="ru-RU" sz="2400" dirty="0" smtClean="0"/>
              <a:t> </a:t>
            </a:r>
            <a:r>
              <a:rPr lang="ru-RU" sz="2400" dirty="0"/>
              <a:t>основных портов СМП  и </a:t>
            </a:r>
            <a:r>
              <a:rPr lang="ru-RU" sz="2400" dirty="0" smtClean="0"/>
              <a:t>действующей </a:t>
            </a:r>
            <a:r>
              <a:rPr lang="ru-RU" sz="2400" dirty="0"/>
              <a:t>системы ООПТ в </a:t>
            </a:r>
            <a:r>
              <a:rPr lang="ru-RU" sz="2400" dirty="0" smtClean="0"/>
              <a:t>АЗРФ.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/>
              <a:t>Выполнена оценка возможных рисков </a:t>
            </a:r>
            <a:r>
              <a:rPr lang="ru-RU" sz="2400" dirty="0"/>
              <a:t>в сфере развития использования ВИЭ в арктическом регионе</a:t>
            </a:r>
            <a:endParaRPr lang="ru-RU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/>
              <a:t>Даны </a:t>
            </a:r>
            <a:r>
              <a:rPr lang="ru-RU" sz="2400" dirty="0"/>
              <a:t>рекомендации, расширяющие возможности ввода и экономичного и безопасного функционирования энергоустановок в регионе, работающих на базе ВИЭ.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56346" y="477672"/>
            <a:ext cx="8215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Основные цели и задачи работы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1432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0" y="528010"/>
            <a:ext cx="10462438" cy="552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279"/>
            <a:ext cx="10515600" cy="6183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Объекты возобновляемой энергетики в Арктическом регионе России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3160" y="6086838"/>
            <a:ext cx="119456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Габдерахманова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Т.С., Киселева С.В., Попель О.С., Тарасенко А.Б. Некоторые аспекты развития возобновляемой энергетики в арктической зоне РФ // Альтернативная энергетика и экология. 2016. № 19–20.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41–53;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 Возобновляемые Источники Энергии России [Электронный ресурс].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http://gisre.ru/ (дата обращения: 15.11.2016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1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14884"/>
              </p:ext>
            </p:extLst>
          </p:nvPr>
        </p:nvGraphicFramePr>
        <p:xfrm>
          <a:off x="308285" y="771293"/>
          <a:ext cx="11575430" cy="5875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371">
                  <a:extLst>
                    <a:ext uri="{9D8B030D-6E8A-4147-A177-3AD203B41FA5}">
                      <a16:colId xmlns="" xmlns:a16="http://schemas.microsoft.com/office/drawing/2014/main" val="1643154497"/>
                    </a:ext>
                  </a:extLst>
                </a:gridCol>
                <a:gridCol w="1970259">
                  <a:extLst>
                    <a:ext uri="{9D8B030D-6E8A-4147-A177-3AD203B41FA5}">
                      <a16:colId xmlns="" xmlns:a16="http://schemas.microsoft.com/office/drawing/2014/main" val="1260755234"/>
                    </a:ext>
                  </a:extLst>
                </a:gridCol>
                <a:gridCol w="2113673">
                  <a:extLst>
                    <a:ext uri="{9D8B030D-6E8A-4147-A177-3AD203B41FA5}">
                      <a16:colId xmlns="" xmlns:a16="http://schemas.microsoft.com/office/drawing/2014/main" val="3169570253"/>
                    </a:ext>
                  </a:extLst>
                </a:gridCol>
                <a:gridCol w="1761780">
                  <a:extLst>
                    <a:ext uri="{9D8B030D-6E8A-4147-A177-3AD203B41FA5}">
                      <a16:colId xmlns="" xmlns:a16="http://schemas.microsoft.com/office/drawing/2014/main" val="892743287"/>
                    </a:ext>
                  </a:extLst>
                </a:gridCol>
                <a:gridCol w="4227347">
                  <a:extLst>
                    <a:ext uri="{9D8B030D-6E8A-4147-A177-3AD203B41FA5}">
                      <a16:colId xmlns="" xmlns:a16="http://schemas.microsoft.com/office/drawing/2014/main" val="123106762"/>
                    </a:ext>
                  </a:extLst>
                </a:gridCol>
              </a:tblGrid>
              <a:tr h="511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Местонахождение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навигации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Грузопропускная способность,</a:t>
                      </a:r>
                      <a:b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тыс.т/год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 (питающая сеть/ЭС)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1513373857"/>
                  </a:ext>
                </a:extLst>
              </a:tr>
              <a:tr h="341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область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углый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11532,9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ТЭЦ, ТЭЦ Архангельского ЦБК, Северодвинская ТЭЦ; линия 220 кВ  (ОЭС Северо-Запада)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412737909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Мезень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июнь-сентябрь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5443" marR="65443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 энергоснабжение (в зоне децентрализации)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185383049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Онега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май-декабрь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7030953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Витино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 область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углый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65443" marR="65443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линия 330 кВ; ближайшие питающие ЭС-Княжегубская ГЭС, Кольская АЭС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512096088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Кандалакша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049433"/>
                  </a:ext>
                </a:extLst>
              </a:tr>
              <a:tr h="2791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линия 330 кВ; ближайшие питающие ЭС-Серебрянские ГЭС, Кольская АЭС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114500323"/>
                  </a:ext>
                </a:extLst>
              </a:tr>
              <a:tr h="3410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Дудинка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углый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периода 20.05.-15.06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централизованное энергоснабжение: ТЭЦ Норильского ГМК и 2 ГЭС (Усть-Хантайской и Курейской)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3183657343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Диксон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июнь-октябрь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 энергоснабжение (в зоне децентрализации)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950081601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Хатанга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июнь-сентябрь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5608953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Игарка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9007449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Варандей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Ненецкий АО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июнь-декабрь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12100</a:t>
                      </a: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 энергоснабжение (в зоне децентрализации)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1850935089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Амдерма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июль-сентябрь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8767244"/>
                  </a:ext>
                </a:extLst>
              </a:tr>
              <a:tr h="341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Нарьян-Мар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Июнь-август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ноября с ледокольным сопровождением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6663179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Тикси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еспублика Саха (Якутия)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июль-сентябрь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5443" marR="65443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 энергоснабжение (в зоне децентрализации)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692058818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Зеленый Мыс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7000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округ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июль-сентябрь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65443" marR="65443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централизованное энергоснабжение: Анадырская ТЭЦ; котельная "Анадырьморпорт"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3536277327"/>
                  </a:ext>
                </a:extLst>
              </a:tr>
              <a:tr h="3890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Беринговский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октябрь-июнь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2766655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Провидения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июнь-ноябрь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9811785"/>
                  </a:ext>
                </a:extLst>
              </a:tr>
              <a:tr h="3410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Певек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июль-октябрь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централизованное энергоснабжение: Чаунская ТЭЦ; соединена линией 110 кВ с Билибинской АЭС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150458890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Эгвекинот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июнь-ноябрь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централизованное энергоснабжение: Эгвекинотская ГРЭС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842426547"/>
                  </a:ext>
                </a:extLst>
              </a:tr>
              <a:tr h="3410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Сабетта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Ямало-Ненецкий АО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углый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</a:p>
                  </a:txBody>
                  <a:tcPr marL="65443" marR="65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автономное энергоснабжение (в зоне децентрализации)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передвижные авиационные электростанции на газе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43" marR="65443" marT="0" marB="0" anchor="ctr"/>
                </a:tc>
                <a:extLst>
                  <a:ext uri="{0D108BD9-81ED-4DB2-BD59-A6C34878D82A}">
                    <a16:rowId xmlns="" xmlns:a16="http://schemas.microsoft.com/office/drawing/2014/main" val="2670877949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-28844"/>
            <a:ext cx="10515600" cy="734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Основные порты СМП и их характеристики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0978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655093" y="1696402"/>
            <a:ext cx="10904561" cy="48408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14484" y="239804"/>
            <a:ext cx="10545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Наиболее значимые особо охраняемые природные территории в Российской Арктике</a:t>
            </a:r>
          </a:p>
        </p:txBody>
      </p:sp>
    </p:spTree>
    <p:extLst>
      <p:ext uri="{BB962C8B-B14F-4D97-AF65-F5344CB8AC3E}">
        <p14:creationId xmlns:p14="http://schemas.microsoft.com/office/powerpoint/2010/main" val="373634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810" y="1021266"/>
            <a:ext cx="10658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Проведенный в настоящей работе Анализ основных проблем, стоящих перед малой и нетрадиционной энергетикой Арктической зоны России позволяет сформулировать </a:t>
            </a:r>
            <a:r>
              <a:rPr lang="ru-RU" sz="3200" b="1" dirty="0"/>
              <a:t>ряд практических рекомендаций по расширению использования энергоустановок на базе ВИЭ </a:t>
            </a:r>
            <a:r>
              <a:rPr lang="ru-RU" sz="3200" dirty="0"/>
              <a:t>в рамках развитая инфраструктуры СМП, ООПТ, а также для прочих удаленных </a:t>
            </a:r>
            <a:r>
              <a:rPr lang="ru-RU" sz="3200" dirty="0" err="1"/>
              <a:t>энергопортебителей</a:t>
            </a:r>
            <a:r>
              <a:rPr lang="ru-RU" sz="3200" dirty="0"/>
              <a:t> АЗРФ:</a:t>
            </a:r>
          </a:p>
        </p:txBody>
      </p:sp>
    </p:spTree>
    <p:extLst>
      <p:ext uri="{BB962C8B-B14F-4D97-AF65-F5344CB8AC3E}">
        <p14:creationId xmlns:p14="http://schemas.microsoft.com/office/powerpoint/2010/main" val="168592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973754"/>
            <a:ext cx="118781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Арктическая </a:t>
            </a:r>
            <a:r>
              <a:rPr lang="ru-RU" sz="2000" dirty="0"/>
              <a:t>зона РФ располагает большими </a:t>
            </a:r>
            <a:r>
              <a:rPr lang="ru-RU" sz="2000" dirty="0" smtClean="0"/>
              <a:t>ресурсами местных ВИЭ;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Опыт </a:t>
            </a:r>
            <a:r>
              <a:rPr lang="ru-RU" sz="2000" dirty="0"/>
              <a:t>практического использования энергоустановок в </a:t>
            </a:r>
            <a:r>
              <a:rPr lang="ru-RU" sz="2000" dirty="0" smtClean="0"/>
              <a:t>условиях </a:t>
            </a:r>
            <a:r>
              <a:rPr lang="ru-RU" sz="2000" dirty="0"/>
              <a:t>Арктики в мире и в России пока ограничен;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Особенности </a:t>
            </a:r>
            <a:r>
              <a:rPr lang="ru-RU" sz="2000" dirty="0"/>
              <a:t>географических и климатических условий Арктической зоны способствуют повышению уровня технологических рисков и требуют </a:t>
            </a:r>
            <a:r>
              <a:rPr lang="ru-RU" sz="2000" dirty="0" smtClean="0"/>
              <a:t>адаптации оборудования;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Для </a:t>
            </a:r>
            <a:r>
              <a:rPr lang="ru-RU" sz="2000" dirty="0"/>
              <a:t>эффективного применения ветроэнергетических установок необходимы </a:t>
            </a:r>
            <a:r>
              <a:rPr lang="ru-RU" sz="2000" dirty="0" smtClean="0"/>
              <a:t>системы защиты от обледенения </a:t>
            </a:r>
            <a:r>
              <a:rPr lang="ru-RU" sz="2000" dirty="0"/>
              <a:t>и пониженных </a:t>
            </a:r>
            <a:r>
              <a:rPr lang="ru-RU" sz="2000" dirty="0" smtClean="0"/>
              <a:t>температур;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Локальное </a:t>
            </a:r>
            <a:r>
              <a:rPr lang="ru-RU" sz="2000" b="1" dirty="0"/>
              <a:t>использование возобновляемой энергии ветра, солнца, воды и биомассы целесообразно внедрять для повышения надежности энергоснабжения портовой инфраструктуры </a:t>
            </a:r>
            <a:r>
              <a:rPr lang="ru-RU" sz="2000" b="1" dirty="0" smtClean="0"/>
              <a:t>СМП и </a:t>
            </a:r>
            <a:r>
              <a:rPr lang="ru-RU" sz="2000" b="1" dirty="0"/>
              <a:t>на объектах ООПТ АЗРФ, имеющих высокий рекреационный потенциал.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Экономическая </a:t>
            </a:r>
            <a:r>
              <a:rPr lang="ru-RU" sz="2000" dirty="0"/>
              <a:t>окупаемость проектов установки ВИЭ для энергоснабжения инфраструктуры СМП и ООПТ может происходить значительно быстрее, чем в обычных условиях. 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Установки ВИЭ значительно </a:t>
            </a:r>
            <a:r>
              <a:rPr lang="ru-RU" sz="2000" dirty="0"/>
              <a:t>меньше влияют на окружающую среду, что может способствовать повышению степени сохранности объектов наследия, а также улучшению здоровья местного населения;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 </a:t>
            </a:r>
            <a:r>
              <a:rPr lang="ru-RU" sz="2000" dirty="0" smtClean="0"/>
              <a:t>Энергоустановки </a:t>
            </a:r>
            <a:r>
              <a:rPr lang="ru-RU" sz="2000" dirty="0"/>
              <a:t>для условий АЗРФ должны иметь </a:t>
            </a:r>
            <a:r>
              <a:rPr lang="ru-RU" sz="2000" dirty="0" err="1"/>
              <a:t>блочно</a:t>
            </a:r>
            <a:r>
              <a:rPr lang="ru-RU" sz="2000" dirty="0"/>
              <a:t>-модульное исполнение с минимальным количеством технологических операций в ходе монтажа и обслуживания.</a:t>
            </a:r>
          </a:p>
          <a:p>
            <a:r>
              <a:rPr lang="ru-RU" sz="2000" b="1" dirty="0"/>
              <a:t> 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739487" y="300250"/>
            <a:ext cx="6537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Результаты и выводы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8510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hlinkClick r:id="rId2"/>
              </a:rPr>
              <a:t>maymorgunova@mail.ru</a:t>
            </a:r>
            <a:r>
              <a:rPr lang="en-GB" i="1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650</Words>
  <Application>Microsoft Office PowerPoint</Application>
  <PresentationFormat>Произвольный</PresentationFormat>
  <Paragraphs>114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ПРОБЛЕМЫ ЭНЕРГООБЕСПЕЧЕНИЯ УДАЛЕННЫХ ПОТРЕБИТЕЛЕЙ В РАМКАХ РАЗВИТИЯ ИНФРАСТРУКТУРЫ СМП И ОСОБО ОХРАНЯЕМЫХ ПРИРОДНЫХ ТЕРРИТОРИЙ АЗРФ </vt:lpstr>
      <vt:lpstr>Презентация PowerPoint</vt:lpstr>
      <vt:lpstr>Объекты возобновляемой энергетики в Арктическом регионе России</vt:lpstr>
      <vt:lpstr>Основные порты СМП и их характеристики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Morgunova</dc:creator>
  <cp:lastModifiedBy>K_Goroshkin</cp:lastModifiedBy>
  <cp:revision>21</cp:revision>
  <dcterms:created xsi:type="dcterms:W3CDTF">2017-09-14T14:14:26Z</dcterms:created>
  <dcterms:modified xsi:type="dcterms:W3CDTF">2017-10-11T11:00:33Z</dcterms:modified>
</cp:coreProperties>
</file>