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notesMasterIdLst>
    <p:notesMasterId r:id="rId19"/>
  </p:notesMasterIdLst>
  <p:sldIdLst>
    <p:sldId id="429" r:id="rId2"/>
    <p:sldId id="431" r:id="rId3"/>
    <p:sldId id="434" r:id="rId4"/>
    <p:sldId id="430" r:id="rId5"/>
    <p:sldId id="432" r:id="rId6"/>
    <p:sldId id="435" r:id="rId7"/>
    <p:sldId id="436" r:id="rId8"/>
    <p:sldId id="437" r:id="rId9"/>
    <p:sldId id="438" r:id="rId10"/>
    <p:sldId id="439" r:id="rId11"/>
    <p:sldId id="440" r:id="rId12"/>
    <p:sldId id="441" r:id="rId13"/>
    <p:sldId id="444" r:id="rId14"/>
    <p:sldId id="445" r:id="rId15"/>
    <p:sldId id="442" r:id="rId16"/>
    <p:sldId id="443" r:id="rId17"/>
    <p:sldId id="428" r:id="rId18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CC99FF"/>
    <a:srgbClr val="FF5050"/>
    <a:srgbClr val="006C31"/>
    <a:srgbClr val="FFCC00"/>
    <a:srgbClr val="CCFFCC"/>
    <a:srgbClr val="3C3C77"/>
    <a:srgbClr val="000099"/>
    <a:srgbClr val="0000C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04" autoAdjust="0"/>
    <p:restoredTop sz="94696" autoAdjust="0"/>
  </p:normalViewPr>
  <p:slideViewPr>
    <p:cSldViewPr>
      <p:cViewPr varScale="1">
        <p:scale>
          <a:sx n="76" d="100"/>
          <a:sy n="76" d="100"/>
        </p:scale>
        <p:origin x="-177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41363"/>
            <a:ext cx="4937125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9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89993"/>
            <a:ext cx="5438775" cy="4443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49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406"/>
            <a:ext cx="2946400" cy="49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9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8406"/>
            <a:ext cx="2946400" cy="49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6187178-86C5-467B-A3A3-4CF1D5CF5D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9161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Arial" pitchFamily="34" charset="0"/>
            </a:endParaRPr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D8FCC5-C453-480A-8497-A17F45D831EE}" type="slidenum">
              <a:rPr lang="ru-RU" smtClean="0">
                <a:latin typeface="Arial" pitchFamily="34" charset="0"/>
              </a:rPr>
              <a:pPr/>
              <a:t>1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0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Arial" pitchFamily="34" charset="0"/>
            </a:endParaRPr>
          </a:p>
        </p:txBody>
      </p:sp>
      <p:sp>
        <p:nvSpPr>
          <p:cNvPr id="63491" name="Номер слайда 3"/>
          <p:cNvSpPr txBox="1">
            <a:spLocks noGrp="1"/>
          </p:cNvSpPr>
          <p:nvPr/>
        </p:nvSpPr>
        <p:spPr bwMode="auto">
          <a:xfrm>
            <a:off x="3849688" y="9378406"/>
            <a:ext cx="2946400" cy="49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31" tIns="47766" rIns="95531" bIns="47766" anchor="b"/>
          <a:lstStyle/>
          <a:p>
            <a:pPr algn="r"/>
            <a:fld id="{230E4B09-5DD6-4B2F-ACAB-A5CD786832AC}" type="slidenum">
              <a:rPr lang="ru-RU" sz="1300">
                <a:latin typeface="Calibri" pitchFamily="34" charset="0"/>
                <a:cs typeface="Arial" pitchFamily="34" charset="0"/>
              </a:rPr>
              <a:pPr algn="r"/>
              <a:t>17</a:t>
            </a:fld>
            <a:endParaRPr lang="ru-RU" sz="130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4609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610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A9969-6FEC-4E70-8BB2-A3A78DEB05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549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E5D8A-B1A8-42A6-8CF7-45CD04C29A9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330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F8F1C-2E67-4E57-8470-3A3C4C83DB0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184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4DAAB-E51E-4576-8411-2F4C4D27EE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552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7CC53-B2DC-42A4-AC05-1A86795544B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30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C0AB1-AE80-4213-BCD8-01AFD6185AA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296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CB7A2-EC0C-4EF6-845A-803EBF0805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391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14ABF-D0CB-4ED1-B853-03CC0AB925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56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A105A-40E1-4FDD-9E59-DEF3A17A9D2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830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716B9-E101-49CE-9CCC-0AA6955E370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809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6863D-E5F2-4E03-9EAC-FFE00071F2F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30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18D15-9F5C-45CE-8779-6617399914F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424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  <a:cs typeface="Arial" charset="0"/>
              </a:defRPr>
            </a:lvl1pPr>
          </a:lstStyle>
          <a:p>
            <a:pPr>
              <a:defRPr/>
            </a:pPr>
            <a:fld id="{83D4DAAB-E51E-4576-8411-2F4C4D27EE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3076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chemeClr val="hlink"/>
                </a:solidFill>
                <a:latin typeface="Calibri" pitchFamily="34" charset="0"/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chemeClr val="hlink"/>
                </a:solidFill>
                <a:latin typeface="Calibri" pitchFamily="34" charset="0"/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chemeClr val="accent2"/>
                </a:solidFill>
                <a:latin typeface="Calibri" pitchFamily="34" charset="0"/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chemeClr val="hlink"/>
                </a:solidFill>
                <a:latin typeface="Calibri" pitchFamily="34" charset="0"/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chemeClr val="accent2"/>
                </a:solidFill>
                <a:latin typeface="Calibri" pitchFamily="34" charset="0"/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chemeClr val="accent2"/>
                </a:solidFill>
                <a:latin typeface="Calibri" pitchFamily="34" charset="0"/>
              </a:endParaRPr>
            </a:p>
          </p:txBody>
        </p:sp>
      </p:grpSp>
      <p:sp>
        <p:nvSpPr>
          <p:cNvPr id="3077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8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507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904" y="2213228"/>
            <a:ext cx="5486400" cy="3808060"/>
          </a:xfrm>
          <a:prstGeom prst="rect">
            <a:avLst/>
          </a:prstGeom>
        </p:spPr>
      </p:pic>
      <p:sp>
        <p:nvSpPr>
          <p:cNvPr id="15365" name="AutoShape 6" descr="data:image/jpeg;base64,/9j/4AAQSkZJRgABAQAAAQABAAD/2wBDAAkGBwgHBgkIBwgKCgkLDRYPDQwMDRsUFRAWIB0iIiAdHx8kKDQsJCYxJx8fLT0tMTU3Ojo6Iys/RD84QzQ5Ojf/2wBDAQoKCg0MDRoPDxo3JR8lNzc3Nzc3Nzc3Nzc3Nzc3Nzc3Nzc3Nzc3Nzc3Nzc3Nzc3Nzc3Nzc3Nzc3Nzc3Nzc3Nzf/wAARCAC3ARMDASIAAhEBAxEB/8QAGwABAAMBAQEBAAAAAAAAAAAAAAUGBwQDAQL/xAA3EAEAAQMCBAIHBQgDAAAAAAAAAQIDBAURBhIhMUFREzJSYXGBoQcUIiSRFRdCk7HB0fEjcvD/xAAbAQEAAgMBAQAAAAAAAAAAAAAAAwQCBQYBB//EACcRAQABBAEDBAIDAQAAAAAAAAABAgMEESEFMWESQVGxcYEjofDR/9oADAMBAAIRAxEAPwCogOdfZgAAAAAAAAdmk6fVqeZTiWrtu3erifR+knaK6vZ38JnwTmHwfm2rGoZWr2arFnEsV1RTMx/y1xTMxtMeHbr8vhBcyLVqdVTz8K17Ls2Z1XVqfj35+FXATrIAAAAAAAAAAAAAAAAAAAAAAAAAAltB0W5q1rUK6N/yuNN2NvGrfpHziKkS1j7NtP8AuvD85FdP48uua+vsx0iP6z81HqOTONY9cd9xr/fhreq5k4mP66e+4iP9+GTiR4hwP2ZrWZh7bU27k8n/AFnrT9JhHLdFcV0xVHaV+3XFyiK6e08gDNmk+H8bGv6hRczs2nDxrMxXXc5tq52npFMR139/g1PI4l0y/oGZqFiPvePZ/BctzTtzbzEbTFUdp3Yy6LGZfsY2Tj26trWTTTTcp89qoqifjvH1lrszAjJqpqme2uPHv5arP6ZTl1011VTxMce2t8+dujWc3Czb/pMHTaMKN+tNFyaon5T0j5I8dl/Tcizp+PnzTzY1+aqYrj+GqJmJpnynpuux6bcRTv8AH+lsKYotRFG/Ebnf24x63Ma/bsW79y1XTauTMUV1RtFW3fbzeTOJieySJiewA9egAAAAAAAAAAAAAAAAAAAO7SNMr1XJ+7WcjHtXZ9Sm9XNPP7onbv7lg/d5rftYn82f8Kj2Xfhbju9h8mJrE1XseOlN/vXR8faj6/FQzJy6Y9VjU+NfTWZ85tEevG1PjXP6/wCOaPs81rf18T+bP+Go4WNRh4lnGtepZt00U/CI2fcbIs5Vii/jXaLtquN6a6J3iXq5bLzb2Tqm57OMzeoZGXqm97fpSuNuEsvWtQs5enzZir0fJdi5VNO+09J7e/6K7+7zW/axP5s/4aurnE/F2HodNVmjbIzdulqmelHvqnw+Hf8AqtYmfmaps2o3rwu4PU8/VOPYiJ14UDUuDdQ0vFqyc7JwrVuO292d6p8ojbrKuO3V9WzNXypyM69Nyr+GntTRHlEeDidPYi7FH8sxM+HY41N+KP55iavHYATrD3w7FGRkU27uRax6J73Lu+0fpEy1zhPA0y1oc4VjMs6lZivnuTMUzTFU7Tty+HbfqxxLaZrVzTtH1LCtbxXmclPN7NMc3N+sTEfOWu6hi3MiiIoq1zH33+eGq6phXMq3FNFWuY4/ff54TX2lYufTq9OTfpicOqiKMeqj1aYjvE+U77z/AKU96RkXotTZi7c9FPejmnln5PNax7U2rUW5nelzEs1WLNNqZ3rjjgATrIAAAAAAAAAAAAAAAAAAAAD949mvIv27NqN7lyqKaY85mdoeTOuZeTMRG5ap9meFVj6BVkVzV+ZuzVTEz0imOnb4xP0W5C5mo6dwtpFi1kXdotW4ot26fXubRt0j+7Ndb4v1TVMum7bvV4tq1VzWrVqrbafOZ8Z+jkqcS9n3qrscUzPeXDUYN/qd+u9TxTMzzP8ATZJYTr2FXp+s5mLXNUzbuztNU7zMT1iZ+MTC/wDC3HdnM5MTWJps5E9Kb/aiv4+zP0+CJ+1LT/R6hjahRH4b9HJXMe1T2+k/Ra6ZRcxMqbNyNeqPpd6PRdwsybF6NeqOPOvj+1HAdI60AAfYpqqiZiJmIjedo7Q9cPH+9ZFFmLtq1NXSKrtXLTv758Gg8M8E5GPY1GNSmz+Zx/Q2poq5tt+u/wCsUquTl28endc8/ClmZ1nEp3XPPwzgTmucM5Gh2oqzszD9JV6lm3XVVXV79uXpHvlBprd2i7T6qJ3CxavUXqfXbncACRKAAAAAAAAAAAAAAAAAAAAOrS82rTs61l0W6a7lqZqoivtFW3SflPX5OUY1UxVExPaWNVMVUzTPaXvnZuTn5NeTmXq7t6vvVVP/ALaPc8AexERGoKaYpjURqBJV61l3dI/ZmTV6axTVFdma/WtTHlPltMxsjRjVRTVrcdnldumvXqjtyAM2YOzStOu6plfdceu3F+qJm3Tcq5eeY8Intv8AFNYnCWZawtSzNWsV2KMWzVNFFU9ble3Tb3R9e3mguZFq3Oqp5+PflXu5Vm1Oq6ufj35Vlf8ASuLcbh3QsDD2rzMmqOe7TFzpapmd4jfz226KAPMjGoyIim52jljlYlvKpim72idpzjDJxc/V5z8G9Ny1k0RXNNXrW6o6TTMeHbfy69EGCS1bi3RFEeyWzai1bi3E8RwAJEoAAAAAAAAAAAAAAAAAAAAAAAAAAACT4exbeRqVuvIzKMOxZqi5XemuKZjaenL51f7apkcSaZf0POzsaacyxj/huW5jbm326bVR2nfyYw6MbMv41nIs2qtreRRFFyme0xExMfPeGuzMCMmqKpnt7fflqs/pkZddNdVXbXHjfPl0axn4uff9JiabZwo360266p3/ALR8ohHgv0URRT6YbKiiKKYpp7R+/sAZMwAAAAAAAAAAAAAAAAAAAAAAAAAAAAAAAAAAAAAAAAAAAAAAAAAAAAAAAAAAAAAAAAAAAAAAAAAAAAAAAAAAAAAAAAAAAAAAAAAAAAAAAAAAAAAAAAAAAAAAAAAAAAAAAAAAAAAAAAAAAAAAAAAAAAAAAAAAAAAAAAAAAAAAAAAAAAAAAAAAAAAAAAAAAAAAAAAAAAAAAAAAAAAAAAAAAAAAAAAAAAAAAAAAAAAAAAAAAH//2Q=="/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548680"/>
            <a:ext cx="8496944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Когнитивное (интеллектуальное) прогнозирование и управление</a:t>
            </a:r>
            <a:br>
              <a:rPr lang="ru-RU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</a:br>
            <a:r>
              <a:rPr lang="ru-RU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в энергетике</a:t>
            </a:r>
            <a:endParaRPr lang="en-US" sz="35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15368" name="TextBox 1"/>
          <p:cNvSpPr txBox="1">
            <a:spLocks noChangeArrowheads="1"/>
          </p:cNvSpPr>
          <p:nvPr/>
        </p:nvSpPr>
        <p:spPr bwMode="auto">
          <a:xfrm>
            <a:off x="4605060" y="5452482"/>
            <a:ext cx="4143404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Д.т.н.,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проф. В.В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.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Бушуев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  <a:p>
            <a:pPr algn="r">
              <a:spcBef>
                <a:spcPts val="600"/>
              </a:spcBef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(ИЭС, ОИВТ РАН)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15367" name="TextBox 12"/>
          <p:cNvSpPr txBox="1">
            <a:spLocks noChangeArrowheads="1"/>
          </p:cNvSpPr>
          <p:nvPr/>
        </p:nvSpPr>
        <p:spPr bwMode="auto">
          <a:xfrm>
            <a:off x="323528" y="6156593"/>
            <a:ext cx="84969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Palatino Linotype" pitchFamily="18" charset="0"/>
              </a:rPr>
              <a:t>VIII</a:t>
            </a:r>
            <a:r>
              <a:rPr lang="ru-RU" sz="1600" b="1" dirty="0" smtClean="0">
                <a:latin typeface="Palatino Linotype" pitchFamily="18" charset="0"/>
              </a:rPr>
              <a:t> </a:t>
            </a:r>
            <a:r>
              <a:rPr lang="ru-RU" sz="1600" b="1" dirty="0" err="1" smtClean="0">
                <a:latin typeface="Palatino Linotype" pitchFamily="18" charset="0"/>
              </a:rPr>
              <a:t>Мелентьевские</a:t>
            </a:r>
            <a:r>
              <a:rPr lang="ru-RU" sz="1600" b="1" dirty="0" smtClean="0">
                <a:latin typeface="Palatino Linotype" pitchFamily="18" charset="0"/>
              </a:rPr>
              <a:t> чтения.</a:t>
            </a:r>
          </a:p>
          <a:p>
            <a:pPr algn="ctr"/>
            <a:r>
              <a:rPr lang="ru-RU" sz="1600" b="1" dirty="0" smtClean="0">
                <a:latin typeface="Palatino Linotype" pitchFamily="18" charset="0"/>
              </a:rPr>
              <a:t>Москва, 30.06.2017 г.</a:t>
            </a:r>
            <a:endParaRPr lang="ru-RU" sz="1600" b="1" dirty="0">
              <a:latin typeface="Palatino Linotype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752" y="44624"/>
            <a:ext cx="471728" cy="5926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235" y="44625"/>
            <a:ext cx="536197" cy="623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абличка 3"/>
          <p:cNvSpPr/>
          <p:nvPr/>
        </p:nvSpPr>
        <p:spPr bwMode="auto">
          <a:xfrm>
            <a:off x="2560255" y="1549116"/>
            <a:ext cx="3831364" cy="871772"/>
          </a:xfrm>
          <a:prstGeom prst="plaqu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Нейронная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модель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прогнозирования</a:t>
            </a:r>
          </a:p>
        </p:txBody>
      </p:sp>
      <p:sp>
        <p:nvSpPr>
          <p:cNvPr id="5" name="Куб 4"/>
          <p:cNvSpPr/>
          <p:nvPr/>
        </p:nvSpPr>
        <p:spPr bwMode="auto">
          <a:xfrm>
            <a:off x="564605" y="4428828"/>
            <a:ext cx="2135187" cy="1880492"/>
          </a:xfrm>
          <a:prstGeom prst="cube">
            <a:avLst/>
          </a:prstGeom>
          <a:solidFill>
            <a:schemeClr val="accent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Динамических временных рядов</a:t>
            </a:r>
          </a:p>
        </p:txBody>
      </p:sp>
      <p:sp>
        <p:nvSpPr>
          <p:cNvPr id="6" name="Куб 5"/>
          <p:cNvSpPr/>
          <p:nvPr/>
        </p:nvSpPr>
        <p:spPr bwMode="auto">
          <a:xfrm>
            <a:off x="3635896" y="4356820"/>
            <a:ext cx="2135187" cy="1880492"/>
          </a:xfrm>
          <a:prstGeom prst="cube">
            <a:avLst/>
          </a:prstGeom>
          <a:solidFill>
            <a:schemeClr val="accent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Экспертных оценок</a:t>
            </a:r>
          </a:p>
        </p:txBody>
      </p:sp>
      <p:sp>
        <p:nvSpPr>
          <p:cNvPr id="7" name="Куб 6"/>
          <p:cNvSpPr/>
          <p:nvPr/>
        </p:nvSpPr>
        <p:spPr bwMode="auto">
          <a:xfrm>
            <a:off x="6516216" y="4356820"/>
            <a:ext cx="2135187" cy="1880492"/>
          </a:xfrm>
          <a:prstGeom prst="cube">
            <a:avLst/>
          </a:prstGeom>
          <a:solidFill>
            <a:schemeClr val="accent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Распознанных образов (графическое)</a:t>
            </a:r>
          </a:p>
        </p:txBody>
      </p:sp>
      <p:cxnSp>
        <p:nvCxnSpPr>
          <p:cNvPr id="8" name="Соединительная линия уступом 7"/>
          <p:cNvCxnSpPr>
            <a:endCxn id="7" idx="1"/>
          </p:cNvCxnSpPr>
          <p:nvPr/>
        </p:nvCxnSpPr>
        <p:spPr bwMode="auto">
          <a:xfrm>
            <a:off x="5292080" y="3306041"/>
            <a:ext cx="2056668" cy="1520902"/>
          </a:xfrm>
          <a:prstGeom prst="bentConnector2">
            <a:avLst/>
          </a:prstGeom>
          <a:solidFill>
            <a:schemeClr val="accent1"/>
          </a:solidFill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Соединительная линия уступом 8"/>
          <p:cNvCxnSpPr>
            <a:endCxn id="5" idx="1"/>
          </p:cNvCxnSpPr>
          <p:nvPr/>
        </p:nvCxnSpPr>
        <p:spPr bwMode="auto">
          <a:xfrm rot="10800000" flipV="1">
            <a:off x="1397138" y="3306041"/>
            <a:ext cx="2382775" cy="1592910"/>
          </a:xfrm>
          <a:prstGeom prst="bentConnector2">
            <a:avLst/>
          </a:prstGeom>
          <a:solidFill>
            <a:schemeClr val="accent1"/>
          </a:solidFill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4" idx="2"/>
            <a:endCxn id="6" idx="1"/>
          </p:cNvCxnSpPr>
          <p:nvPr/>
        </p:nvCxnSpPr>
        <p:spPr bwMode="auto">
          <a:xfrm flipH="1">
            <a:off x="4468428" y="2420888"/>
            <a:ext cx="7509" cy="2406055"/>
          </a:xfrm>
          <a:prstGeom prst="straightConnector1">
            <a:avLst/>
          </a:prstGeom>
          <a:solidFill>
            <a:schemeClr val="accent1"/>
          </a:solidFill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636912"/>
            <a:ext cx="2127683" cy="1338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752" y="44624"/>
            <a:ext cx="471728" cy="59268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235" y="44625"/>
            <a:ext cx="536197" cy="623485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395536" y="553810"/>
            <a:ext cx="7632848" cy="642942"/>
          </a:xfrm>
        </p:spPr>
        <p:txBody>
          <a:bodyPr/>
          <a:lstStyle/>
          <a:p>
            <a:pPr algn="ctr"/>
            <a:r>
              <a:rPr lang="ru-RU" sz="2000" b="1" dirty="0" smtClean="0">
                <a:latin typeface="Palatino Linotype" pitchFamily="18" charset="0"/>
                <a:cs typeface="Times New Roman" pitchFamily="18" charset="0"/>
              </a:rPr>
              <a:t>НЕЙРОННОЕ МОДЕЛИРОВАНИЕ (НМ)</a:t>
            </a:r>
            <a:br>
              <a:rPr lang="ru-RU" sz="2000" b="1" dirty="0" smtClean="0">
                <a:latin typeface="Palatino Linotype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Palatino Linotype" pitchFamily="18" charset="0"/>
                <a:cs typeface="Times New Roman" pitchFamily="18" charset="0"/>
              </a:rPr>
              <a:t>ЭНЕРГЕТИЧЕСКОЙ СИСТЕМЫ</a:t>
            </a:r>
            <a:endParaRPr lang="ru-RU" sz="2000" b="1" dirty="0">
              <a:latin typeface="Palatino Linotype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46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752" y="44624"/>
            <a:ext cx="471728" cy="5926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235" y="44625"/>
            <a:ext cx="536197" cy="623485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95536" y="553810"/>
            <a:ext cx="7632848" cy="642942"/>
          </a:xfrm>
        </p:spPr>
        <p:txBody>
          <a:bodyPr/>
          <a:lstStyle/>
          <a:p>
            <a:pPr algn="ctr"/>
            <a:r>
              <a:rPr lang="ru-RU" sz="2000" b="1" dirty="0" smtClean="0">
                <a:latin typeface="Palatino Linotype" pitchFamily="18" charset="0"/>
                <a:cs typeface="Times New Roman" pitchFamily="18" charset="0"/>
              </a:rPr>
              <a:t>НЕЙРОННОЕ МОДЕЛИРОВАНИЕ (С САМООБУЧЕНИЕМ)</a:t>
            </a:r>
            <a:br>
              <a:rPr lang="ru-RU" sz="2000" b="1" dirty="0" smtClean="0">
                <a:latin typeface="Palatino Linotype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Palatino Linotype" pitchFamily="18" charset="0"/>
                <a:cs typeface="Times New Roman" pitchFamily="18" charset="0"/>
              </a:rPr>
              <a:t>ДИНАМИЧЕСКИХ ВРЕМЕННЫХ ПУТЕЙ</a:t>
            </a:r>
            <a:endParaRPr lang="ru-RU" sz="2000" b="1" dirty="0"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45116" y="3015164"/>
            <a:ext cx="1080120" cy="1440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145316" y="3015163"/>
            <a:ext cx="1080120" cy="144000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979546" y="3015163"/>
            <a:ext cx="1080120" cy="144000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345116" y="3281631"/>
            <a:ext cx="1080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1-й слой (к+1)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45316" y="3281631"/>
            <a:ext cx="1080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2-й слой (к+2)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79546" y="3281631"/>
            <a:ext cx="1080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3-й слой (к+…)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504" y="3300647"/>
            <a:ext cx="1584176" cy="8771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ru-RU" sz="1700" b="1" dirty="0" smtClean="0">
                <a:latin typeface="Palatino Linotype" pitchFamily="18" charset="0"/>
              </a:rPr>
              <a:t>ретро-</a:t>
            </a:r>
          </a:p>
          <a:p>
            <a:pPr algn="ctr"/>
            <a:r>
              <a:rPr lang="ru-RU" sz="1700" b="1" dirty="0" err="1" smtClean="0">
                <a:latin typeface="Palatino Linotype" pitchFamily="18" charset="0"/>
              </a:rPr>
              <a:t>спективная</a:t>
            </a:r>
            <a:r>
              <a:rPr lang="ru-RU" sz="1700" b="1" dirty="0" smtClean="0">
                <a:latin typeface="Palatino Linotype" pitchFamily="18" charset="0"/>
              </a:rPr>
              <a:t> динамика</a:t>
            </a:r>
            <a:endParaRPr lang="ru-RU" sz="1700" b="1" dirty="0">
              <a:latin typeface="Palatino Linotype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01903" y="3519695"/>
            <a:ext cx="2300308" cy="35394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ru-RU" sz="1700" b="1" dirty="0" smtClean="0">
                <a:latin typeface="Palatino Linotype" pitchFamily="18" charset="0"/>
              </a:rPr>
              <a:t>результат</a:t>
            </a:r>
            <a:endParaRPr lang="ru-RU" sz="1700" b="1" dirty="0">
              <a:latin typeface="Palatino Linotype" pitchFamily="18" charset="0"/>
            </a:endParaRPr>
          </a:p>
        </p:txBody>
      </p:sp>
      <p:cxnSp>
        <p:nvCxnSpPr>
          <p:cNvPr id="28" name="Прямая со стрелкой 27"/>
          <p:cNvCxnSpPr>
            <a:stCxn id="7" idx="3"/>
            <a:endCxn id="11" idx="1"/>
          </p:cNvCxnSpPr>
          <p:nvPr/>
        </p:nvCxnSpPr>
        <p:spPr>
          <a:xfrm>
            <a:off x="3425236" y="3735164"/>
            <a:ext cx="720080" cy="81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8" idx="3"/>
            <a:endCxn id="12" idx="1"/>
          </p:cNvCxnSpPr>
          <p:nvPr/>
        </p:nvCxnSpPr>
        <p:spPr>
          <a:xfrm>
            <a:off x="5225436" y="3735164"/>
            <a:ext cx="754110" cy="81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endCxn id="26" idx="0"/>
          </p:cNvCxnSpPr>
          <p:nvPr/>
        </p:nvCxnSpPr>
        <p:spPr>
          <a:xfrm>
            <a:off x="5639468" y="2561550"/>
            <a:ext cx="0" cy="10476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endCxn id="24" idx="0"/>
          </p:cNvCxnSpPr>
          <p:nvPr/>
        </p:nvCxnSpPr>
        <p:spPr>
          <a:xfrm flipH="1">
            <a:off x="3767260" y="2561550"/>
            <a:ext cx="1015" cy="1080000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4" name="Соединительная линия уступом 43"/>
          <p:cNvCxnSpPr>
            <a:endCxn id="8" idx="2"/>
          </p:cNvCxnSpPr>
          <p:nvPr/>
        </p:nvCxnSpPr>
        <p:spPr>
          <a:xfrm rot="10800000">
            <a:off x="4685376" y="4455164"/>
            <a:ext cx="954092" cy="486002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>
            <a:stCxn id="26" idx="4"/>
          </p:cNvCxnSpPr>
          <p:nvPr/>
        </p:nvCxnSpPr>
        <p:spPr>
          <a:xfrm>
            <a:off x="5639468" y="3861162"/>
            <a:ext cx="0" cy="1080001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endCxn id="24" idx="4"/>
          </p:cNvCxnSpPr>
          <p:nvPr/>
        </p:nvCxnSpPr>
        <p:spPr>
          <a:xfrm flipH="1" flipV="1">
            <a:off x="3767260" y="3861161"/>
            <a:ext cx="1015" cy="1080000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3" name="Соединительная линия уступом 52"/>
          <p:cNvCxnSpPr>
            <a:endCxn id="7" idx="2"/>
          </p:cNvCxnSpPr>
          <p:nvPr/>
        </p:nvCxnSpPr>
        <p:spPr>
          <a:xfrm rot="10800000">
            <a:off x="2885176" y="4455165"/>
            <a:ext cx="900100" cy="486003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H="1">
            <a:off x="1337004" y="2561550"/>
            <a:ext cx="4302464" cy="0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5369452" y="1841471"/>
            <a:ext cx="2300308" cy="35394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ru-RU" sz="1700" b="1" dirty="0" smtClean="0">
                <a:latin typeface="Palatino Linotype" pitchFamily="18" charset="0"/>
              </a:rPr>
              <a:t>структура</a:t>
            </a:r>
            <a:endParaRPr lang="ru-RU" sz="1700" b="1" dirty="0">
              <a:latin typeface="Palatino Linotype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843642" y="2273519"/>
            <a:ext cx="1940268" cy="61555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ru-RU" sz="1700" b="1" dirty="0" smtClean="0">
                <a:latin typeface="Palatino Linotype" pitchFamily="18" charset="0"/>
              </a:rPr>
              <a:t>подмешивание данных</a:t>
            </a:r>
            <a:endParaRPr lang="ru-RU" sz="1700" b="1" dirty="0">
              <a:latin typeface="Palatino Linotype" pitchFamily="18" charset="0"/>
            </a:endParaRPr>
          </a:p>
        </p:txBody>
      </p:sp>
      <p:cxnSp>
        <p:nvCxnSpPr>
          <p:cNvPr id="61" name="Прямая со стрелкой 60"/>
          <p:cNvCxnSpPr>
            <a:stCxn id="58" idx="2"/>
            <a:endCxn id="9" idx="0"/>
          </p:cNvCxnSpPr>
          <p:nvPr/>
        </p:nvCxnSpPr>
        <p:spPr>
          <a:xfrm>
            <a:off x="6519606" y="2195414"/>
            <a:ext cx="0" cy="8197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2" name="Соединительная линия уступом 71"/>
          <p:cNvCxnSpPr/>
          <p:nvPr/>
        </p:nvCxnSpPr>
        <p:spPr>
          <a:xfrm rot="5400000">
            <a:off x="6746717" y="2702213"/>
            <a:ext cx="409875" cy="216024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>
            <a:stCxn id="12" idx="3"/>
          </p:cNvCxnSpPr>
          <p:nvPr/>
        </p:nvCxnSpPr>
        <p:spPr>
          <a:xfrm flipV="1">
            <a:off x="7059666" y="3735162"/>
            <a:ext cx="610094" cy="81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6" name="Овал 25"/>
          <p:cNvSpPr/>
          <p:nvPr/>
        </p:nvSpPr>
        <p:spPr>
          <a:xfrm>
            <a:off x="5513468" y="3609162"/>
            <a:ext cx="252000" cy="252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3641260" y="3609162"/>
            <a:ext cx="252000" cy="252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1" name="Прямая соединительная линия 90"/>
          <p:cNvCxnSpPr>
            <a:stCxn id="13" idx="3"/>
          </p:cNvCxnSpPr>
          <p:nvPr/>
        </p:nvCxnSpPr>
        <p:spPr>
          <a:xfrm flipH="1" flipV="1">
            <a:off x="1259632" y="2557483"/>
            <a:ext cx="432048" cy="118174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>
            <a:stCxn id="13" idx="3"/>
          </p:cNvCxnSpPr>
          <p:nvPr/>
        </p:nvCxnSpPr>
        <p:spPr>
          <a:xfrm flipH="1">
            <a:off x="1259632" y="3739228"/>
            <a:ext cx="432048" cy="118080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>
            <a:stCxn id="13" idx="3"/>
            <a:endCxn id="7" idx="1"/>
          </p:cNvCxnSpPr>
          <p:nvPr/>
        </p:nvCxnSpPr>
        <p:spPr>
          <a:xfrm flipV="1">
            <a:off x="1691680" y="3735164"/>
            <a:ext cx="653436" cy="4065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741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752" y="44624"/>
            <a:ext cx="471728" cy="5926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235" y="44625"/>
            <a:ext cx="536197" cy="623485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7632848" cy="642942"/>
          </a:xfrm>
        </p:spPr>
        <p:txBody>
          <a:bodyPr/>
          <a:lstStyle/>
          <a:p>
            <a:pPr algn="ctr"/>
            <a:r>
              <a:rPr lang="ru-RU" sz="2000" b="1" dirty="0" smtClean="0">
                <a:latin typeface="Palatino Linotype" pitchFamily="18" charset="0"/>
                <a:cs typeface="Times New Roman" pitchFamily="18" charset="0"/>
              </a:rPr>
              <a:t>ПРОГНОЗ ЦЕН НА НЕФТЬ МАРКИ </a:t>
            </a:r>
            <a:r>
              <a:rPr lang="en-US" sz="2000" b="1" dirty="0" smtClean="0">
                <a:latin typeface="Palatino Linotype" pitchFamily="18" charset="0"/>
                <a:cs typeface="Times New Roman" pitchFamily="18" charset="0"/>
              </a:rPr>
              <a:t>BRENT</a:t>
            </a:r>
            <a:r>
              <a:rPr lang="ru-RU" sz="2000" b="1" dirty="0" smtClean="0">
                <a:latin typeface="Palatino Linotype" pitchFamily="18" charset="0"/>
                <a:cs typeface="Times New Roman" pitchFamily="18" charset="0"/>
              </a:rPr>
              <a:t> ОТ 05.06.17</a:t>
            </a:r>
            <a:r>
              <a:rPr lang="en-US" sz="2000" b="1" dirty="0" smtClean="0">
                <a:latin typeface="Palatino Linotype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Palatino Linotype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91485"/>
            <a:ext cx="7761801" cy="518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42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752" y="44624"/>
            <a:ext cx="471728" cy="5926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235" y="44625"/>
            <a:ext cx="536197" cy="623485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7632848" cy="642942"/>
          </a:xfrm>
        </p:spPr>
        <p:txBody>
          <a:bodyPr/>
          <a:lstStyle/>
          <a:p>
            <a:pPr algn="ctr"/>
            <a:r>
              <a:rPr lang="ru-RU" sz="2000" b="1" dirty="0" smtClean="0">
                <a:latin typeface="Palatino Linotype" pitchFamily="18" charset="0"/>
                <a:cs typeface="Times New Roman" pitchFamily="18" charset="0"/>
              </a:rPr>
              <a:t>СРАВНЕНИЕ ПРОГНОЗОВ ОТ 05.06.17 И 30.11.09</a:t>
            </a:r>
            <a:r>
              <a:rPr lang="en-US" sz="2000" b="1" dirty="0" smtClean="0">
                <a:latin typeface="Palatino Linotype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Palatino Linotype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00808"/>
            <a:ext cx="8593698" cy="407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95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752" y="44624"/>
            <a:ext cx="471728" cy="5926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235" y="44625"/>
            <a:ext cx="536197" cy="623485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95536" y="481802"/>
            <a:ext cx="7632848" cy="642942"/>
          </a:xfrm>
        </p:spPr>
        <p:txBody>
          <a:bodyPr/>
          <a:lstStyle/>
          <a:p>
            <a:pPr algn="ctr"/>
            <a:r>
              <a:rPr lang="ru-RU" sz="2000" b="1" dirty="0" smtClean="0">
                <a:latin typeface="Palatino Linotype" pitchFamily="18" charset="0"/>
                <a:cs typeface="Times New Roman" pitchFamily="18" charset="0"/>
              </a:rPr>
              <a:t>ГАРМОНИЧЕСКИЙ АНАЛИЗ</a:t>
            </a:r>
            <a:br>
              <a:rPr lang="ru-RU" sz="2000" b="1" dirty="0" smtClean="0">
                <a:latin typeface="Palatino Linotype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Palatino Linotype" pitchFamily="18" charset="0"/>
                <a:cs typeface="Times New Roman" pitchFamily="18" charset="0"/>
              </a:rPr>
              <a:t>ДИНАМИКИ ЦЕН</a:t>
            </a:r>
            <a:r>
              <a:rPr lang="en-US" sz="2000" b="1" dirty="0" smtClean="0"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Palatino Linotype" pitchFamily="18" charset="0"/>
                <a:cs typeface="Times New Roman" pitchFamily="18" charset="0"/>
              </a:rPr>
              <a:t>НА НЕФТЬ</a:t>
            </a:r>
            <a:endParaRPr lang="ru-RU" sz="2000" b="1" dirty="0">
              <a:latin typeface="Palatino Linotype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84784"/>
            <a:ext cx="7325175" cy="480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88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752" y="44624"/>
            <a:ext cx="471728" cy="5926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235" y="44625"/>
            <a:ext cx="536197" cy="623485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7632848" cy="642942"/>
          </a:xfrm>
        </p:spPr>
        <p:txBody>
          <a:bodyPr/>
          <a:lstStyle/>
          <a:p>
            <a:pPr algn="ctr"/>
            <a:r>
              <a:rPr lang="ru-RU" sz="2000" b="1" dirty="0" smtClean="0">
                <a:latin typeface="Palatino Linotype" pitchFamily="18" charset="0"/>
                <a:cs typeface="Times New Roman" pitchFamily="18" charset="0"/>
              </a:rPr>
              <a:t>ПРИМЕНЕНИЕ НМ В ЭЛЕКТРОЭНЕРГЕТИКЕ</a:t>
            </a:r>
            <a:endParaRPr lang="ru-RU" sz="2000" b="1" dirty="0">
              <a:latin typeface="Palatino Linotype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55074"/>
            <a:ext cx="7747462" cy="527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69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752" y="44624"/>
            <a:ext cx="471728" cy="5926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235" y="44625"/>
            <a:ext cx="536197" cy="623485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7632848" cy="642942"/>
          </a:xfrm>
        </p:spPr>
        <p:txBody>
          <a:bodyPr/>
          <a:lstStyle/>
          <a:p>
            <a:pPr algn="ctr"/>
            <a:r>
              <a:rPr lang="ru-RU" sz="2000" b="1" dirty="0" smtClean="0">
                <a:latin typeface="Palatino Linotype" pitchFamily="18" charset="0"/>
                <a:cs typeface="Times New Roman" pitchFamily="18" charset="0"/>
              </a:rPr>
              <a:t>ЦИФРОВАЯ И «ИНТЕЛЛЕКТУАЛЬНАЯ» ЭНЕРГОИНФОРМАЦИОННАЯ СИСТЕМА</a:t>
            </a:r>
            <a:br>
              <a:rPr lang="ru-RU" sz="2000" b="1" dirty="0" smtClean="0">
                <a:latin typeface="Palatino Linotype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Palatino Linotype" pitchFamily="18" charset="0"/>
                <a:cs typeface="Times New Roman" pitchFamily="18" charset="0"/>
              </a:rPr>
              <a:t>(НЕЙРОННАЯ МОДЕЛЬ УПРАВЛЕНИЯ)</a:t>
            </a:r>
            <a:endParaRPr lang="ru-RU" sz="2000" b="1" dirty="0"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8" name="TextBox 15"/>
          <p:cNvSpPr txBox="1">
            <a:spLocks noChangeArrowheads="1"/>
          </p:cNvSpPr>
          <p:nvPr/>
        </p:nvSpPr>
        <p:spPr bwMode="auto">
          <a:xfrm>
            <a:off x="1711848" y="2204255"/>
            <a:ext cx="1059952" cy="6486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ru-RU" sz="2000"/>
          </a:p>
          <a:p>
            <a:pPr algn="ctr" eaLnBrk="1" hangingPunct="1"/>
            <a:endParaRPr lang="ru-RU" sz="2000"/>
          </a:p>
        </p:txBody>
      </p:sp>
      <p:sp>
        <p:nvSpPr>
          <p:cNvPr id="9" name="TextBox 16"/>
          <p:cNvSpPr txBox="1">
            <a:spLocks noChangeArrowheads="1"/>
          </p:cNvSpPr>
          <p:nvPr/>
        </p:nvSpPr>
        <p:spPr bwMode="auto">
          <a:xfrm>
            <a:off x="251520" y="3269783"/>
            <a:ext cx="1800000" cy="54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1400" dirty="0">
                <a:latin typeface="Palatino Linotype" pitchFamily="18" charset="0"/>
              </a:rPr>
              <a:t>Информационная система</a:t>
            </a:r>
          </a:p>
        </p:txBody>
      </p:sp>
      <p:sp>
        <p:nvSpPr>
          <p:cNvPr id="10" name="TextBox 17"/>
          <p:cNvSpPr txBox="1">
            <a:spLocks noChangeArrowheads="1"/>
          </p:cNvSpPr>
          <p:nvPr/>
        </p:nvSpPr>
        <p:spPr bwMode="auto">
          <a:xfrm>
            <a:off x="2411760" y="3269145"/>
            <a:ext cx="1800000" cy="54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ru-RU" sz="500" dirty="0"/>
          </a:p>
          <a:p>
            <a:pPr algn="ctr" eaLnBrk="1" hangingPunct="1"/>
            <a:r>
              <a:rPr lang="ru-RU" sz="1400" dirty="0">
                <a:latin typeface="Palatino Linotype" pitchFamily="18" charset="0"/>
              </a:rPr>
              <a:t>Энергосистема</a:t>
            </a:r>
          </a:p>
          <a:p>
            <a:pPr algn="ctr" eaLnBrk="1" hangingPunct="1"/>
            <a:endParaRPr lang="ru-RU" sz="700" dirty="0"/>
          </a:p>
        </p:txBody>
      </p:sp>
      <p:cxnSp>
        <p:nvCxnSpPr>
          <p:cNvPr id="11" name="Прямая соединительная линия 10"/>
          <p:cNvCxnSpPr>
            <a:stCxn id="8" idx="2"/>
            <a:endCxn id="10" idx="0"/>
          </p:cNvCxnSpPr>
          <p:nvPr/>
        </p:nvCxnSpPr>
        <p:spPr>
          <a:xfrm>
            <a:off x="2241824" y="2852936"/>
            <a:ext cx="1069936" cy="416209"/>
          </a:xfrm>
          <a:prstGeom prst="line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9" idx="0"/>
            <a:endCxn id="8" idx="2"/>
          </p:cNvCxnSpPr>
          <p:nvPr/>
        </p:nvCxnSpPr>
        <p:spPr>
          <a:xfrm flipV="1">
            <a:off x="1151520" y="2852936"/>
            <a:ext cx="1090304" cy="416847"/>
          </a:xfrm>
          <a:prstGeom prst="line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29" descr="civil_engineer_256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926" y="2286418"/>
            <a:ext cx="499922" cy="494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40"/>
          <p:cNvSpPr txBox="1">
            <a:spLocks noChangeArrowheads="1"/>
          </p:cNvSpPr>
          <p:nvPr/>
        </p:nvSpPr>
        <p:spPr bwMode="auto">
          <a:xfrm>
            <a:off x="1187624" y="1589311"/>
            <a:ext cx="211990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1700" b="1" dirty="0" smtClean="0">
                <a:latin typeface="Palatino Linotype" pitchFamily="18" charset="0"/>
              </a:rPr>
              <a:t>Цифровая </a:t>
            </a:r>
            <a:r>
              <a:rPr lang="ru-RU" sz="1700" b="1" dirty="0">
                <a:latin typeface="Palatino Linotype" pitchFamily="18" charset="0"/>
              </a:rPr>
              <a:t>энергетика</a:t>
            </a:r>
          </a:p>
        </p:txBody>
      </p:sp>
      <p:cxnSp>
        <p:nvCxnSpPr>
          <p:cNvPr id="15" name="Прямая соединительная линия 14"/>
          <p:cNvCxnSpPr>
            <a:stCxn id="10" idx="1"/>
            <a:endCxn id="9" idx="3"/>
          </p:cNvCxnSpPr>
          <p:nvPr/>
        </p:nvCxnSpPr>
        <p:spPr>
          <a:xfrm flipH="1">
            <a:off x="2051520" y="3539145"/>
            <a:ext cx="360240" cy="638"/>
          </a:xfrm>
          <a:prstGeom prst="line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65"/>
          <p:cNvSpPr txBox="1">
            <a:spLocks noChangeArrowheads="1"/>
          </p:cNvSpPr>
          <p:nvPr/>
        </p:nvSpPr>
        <p:spPr bwMode="auto">
          <a:xfrm>
            <a:off x="2843808" y="2564904"/>
            <a:ext cx="169936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1500" dirty="0" err="1" smtClean="0">
                <a:latin typeface="Palatino Linotype" pitchFamily="18" charset="0"/>
              </a:rPr>
              <a:t>Дисп</a:t>
            </a:r>
            <a:r>
              <a:rPr lang="ru-RU" sz="1500" dirty="0">
                <a:latin typeface="Palatino Linotype" pitchFamily="18" charset="0"/>
              </a:rPr>
              <a:t>. </a:t>
            </a:r>
          </a:p>
          <a:p>
            <a:pPr algn="ctr" eaLnBrk="1" hangingPunct="1"/>
            <a:r>
              <a:rPr lang="ru-RU" sz="1500" dirty="0">
                <a:latin typeface="Palatino Linotype" pitchFamily="18" charset="0"/>
              </a:rPr>
              <a:t>управление</a:t>
            </a:r>
          </a:p>
        </p:txBody>
      </p:sp>
      <p:sp>
        <p:nvSpPr>
          <p:cNvPr id="17" name="TextBox 66"/>
          <p:cNvSpPr txBox="1">
            <a:spLocks noChangeArrowheads="1"/>
          </p:cNvSpPr>
          <p:nvPr/>
        </p:nvSpPr>
        <p:spPr bwMode="auto">
          <a:xfrm>
            <a:off x="395536" y="2708920"/>
            <a:ext cx="158874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1500" dirty="0">
                <a:latin typeface="Palatino Linotype" pitchFamily="18" charset="0"/>
              </a:rPr>
              <a:t>Мониторинг</a:t>
            </a:r>
          </a:p>
        </p:txBody>
      </p:sp>
      <p:sp>
        <p:nvSpPr>
          <p:cNvPr id="18" name="TextBox 67"/>
          <p:cNvSpPr txBox="1">
            <a:spLocks noChangeArrowheads="1"/>
          </p:cNvSpPr>
          <p:nvPr/>
        </p:nvSpPr>
        <p:spPr bwMode="auto">
          <a:xfrm>
            <a:off x="251520" y="3923764"/>
            <a:ext cx="39602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b="1" dirty="0">
                <a:latin typeface="Palatino Linotype" pitchFamily="18" charset="0"/>
              </a:rPr>
              <a:t>Иерархическое управление</a:t>
            </a:r>
          </a:p>
        </p:txBody>
      </p:sp>
      <p:sp>
        <p:nvSpPr>
          <p:cNvPr id="19" name="TextBox 68"/>
          <p:cNvSpPr txBox="1">
            <a:spLocks noChangeArrowheads="1"/>
          </p:cNvSpPr>
          <p:nvPr/>
        </p:nvSpPr>
        <p:spPr bwMode="auto">
          <a:xfrm>
            <a:off x="5724128" y="2153811"/>
            <a:ext cx="1329704" cy="6486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ru-RU" sz="2000"/>
          </a:p>
          <a:p>
            <a:pPr algn="ctr" eaLnBrk="1" hangingPunct="1"/>
            <a:endParaRPr lang="ru-RU" sz="2000"/>
          </a:p>
        </p:txBody>
      </p:sp>
      <p:sp>
        <p:nvSpPr>
          <p:cNvPr id="20" name="TextBox 69"/>
          <p:cNvSpPr txBox="1">
            <a:spLocks noChangeArrowheads="1"/>
          </p:cNvSpPr>
          <p:nvPr/>
        </p:nvSpPr>
        <p:spPr bwMode="auto">
          <a:xfrm>
            <a:off x="4428184" y="3269145"/>
            <a:ext cx="1800000" cy="54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1400" dirty="0" smtClean="0">
                <a:latin typeface="Palatino Linotype" pitchFamily="18" charset="0"/>
              </a:rPr>
              <a:t>Нейронная</a:t>
            </a:r>
            <a:br>
              <a:rPr lang="ru-RU" sz="1400" dirty="0" smtClean="0">
                <a:latin typeface="Palatino Linotype" pitchFamily="18" charset="0"/>
              </a:rPr>
            </a:br>
            <a:r>
              <a:rPr lang="ru-RU" sz="1400" dirty="0" smtClean="0">
                <a:latin typeface="Palatino Linotype" pitchFamily="18" charset="0"/>
              </a:rPr>
              <a:t>сетевая модель</a:t>
            </a:r>
            <a:endParaRPr lang="ru-RU" sz="1400" dirty="0">
              <a:latin typeface="Palatino Linotype" pitchFamily="18" charset="0"/>
            </a:endParaRPr>
          </a:p>
        </p:txBody>
      </p:sp>
      <p:sp>
        <p:nvSpPr>
          <p:cNvPr id="21" name="TextBox 70"/>
          <p:cNvSpPr txBox="1">
            <a:spLocks noChangeArrowheads="1"/>
          </p:cNvSpPr>
          <p:nvPr/>
        </p:nvSpPr>
        <p:spPr bwMode="auto">
          <a:xfrm>
            <a:off x="6516216" y="3269145"/>
            <a:ext cx="2340000" cy="54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1400" dirty="0" smtClean="0">
                <a:latin typeface="Palatino Linotype" pitchFamily="18" charset="0"/>
              </a:rPr>
              <a:t>Энергоинформационная система</a:t>
            </a:r>
            <a:endParaRPr lang="ru-RU" sz="1400" dirty="0">
              <a:latin typeface="Palatino Linotype" pitchFamily="18" charset="0"/>
            </a:endParaRPr>
          </a:p>
        </p:txBody>
      </p:sp>
      <p:cxnSp>
        <p:nvCxnSpPr>
          <p:cNvPr id="22" name="Прямая соединительная линия 21"/>
          <p:cNvCxnSpPr>
            <a:stCxn id="19" idx="2"/>
            <a:endCxn id="21" idx="0"/>
          </p:cNvCxnSpPr>
          <p:nvPr/>
        </p:nvCxnSpPr>
        <p:spPr>
          <a:xfrm>
            <a:off x="6388980" y="2802492"/>
            <a:ext cx="1297236" cy="466653"/>
          </a:xfrm>
          <a:prstGeom prst="line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19" idx="2"/>
            <a:endCxn id="20" idx="0"/>
          </p:cNvCxnSpPr>
          <p:nvPr/>
        </p:nvCxnSpPr>
        <p:spPr>
          <a:xfrm flipH="1">
            <a:off x="5328184" y="2802492"/>
            <a:ext cx="1060796" cy="466653"/>
          </a:xfrm>
          <a:prstGeom prst="line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73" descr="civil_engineer_256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728" y="2204864"/>
            <a:ext cx="532174" cy="52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74"/>
          <p:cNvSpPr txBox="1">
            <a:spLocks noChangeArrowheads="1"/>
          </p:cNvSpPr>
          <p:nvPr/>
        </p:nvSpPr>
        <p:spPr bwMode="auto">
          <a:xfrm>
            <a:off x="4788024" y="1556792"/>
            <a:ext cx="315932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1700" b="1" dirty="0">
                <a:latin typeface="Palatino Linotype" pitchFamily="18" charset="0"/>
              </a:rPr>
              <a:t>«Интеллектуальная» энергетика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rot="10800000">
            <a:off x="6156176" y="3501008"/>
            <a:ext cx="360000" cy="0"/>
          </a:xfrm>
          <a:prstGeom prst="line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76"/>
          <p:cNvSpPr txBox="1">
            <a:spLocks noChangeArrowheads="1"/>
          </p:cNvSpPr>
          <p:nvPr/>
        </p:nvSpPr>
        <p:spPr bwMode="auto">
          <a:xfrm>
            <a:off x="7164288" y="2708920"/>
            <a:ext cx="17281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1600" dirty="0" smtClean="0">
                <a:latin typeface="Palatino Linotype" pitchFamily="18" charset="0"/>
              </a:rPr>
              <a:t>Оценка рисков</a:t>
            </a:r>
            <a:endParaRPr lang="ru-RU" sz="1600" dirty="0">
              <a:latin typeface="Palatino Linotype" pitchFamily="18" charset="0"/>
            </a:endParaRPr>
          </a:p>
        </p:txBody>
      </p:sp>
      <p:sp>
        <p:nvSpPr>
          <p:cNvPr id="28" name="TextBox 77"/>
          <p:cNvSpPr txBox="1">
            <a:spLocks noChangeArrowheads="1"/>
          </p:cNvSpPr>
          <p:nvPr/>
        </p:nvSpPr>
        <p:spPr bwMode="auto">
          <a:xfrm>
            <a:off x="4385383" y="2564904"/>
            <a:ext cx="162677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1500" dirty="0">
                <a:latin typeface="Palatino Linotype" pitchFamily="18" charset="0"/>
              </a:rPr>
              <a:t>Оценка </a:t>
            </a:r>
          </a:p>
          <a:p>
            <a:pPr algn="ctr" eaLnBrk="1" hangingPunct="1"/>
            <a:r>
              <a:rPr lang="ru-RU" sz="1500" dirty="0" smtClean="0">
                <a:latin typeface="Palatino Linotype" pitchFamily="18" charset="0"/>
              </a:rPr>
              <a:t>целеполагания</a:t>
            </a:r>
            <a:endParaRPr lang="ru-RU" sz="1500" dirty="0">
              <a:latin typeface="Palatino Linotype" pitchFamily="18" charset="0"/>
            </a:endParaRPr>
          </a:p>
        </p:txBody>
      </p:sp>
      <p:sp>
        <p:nvSpPr>
          <p:cNvPr id="29" name="TextBox 78"/>
          <p:cNvSpPr txBox="1">
            <a:spLocks noChangeArrowheads="1"/>
          </p:cNvSpPr>
          <p:nvPr/>
        </p:nvSpPr>
        <p:spPr bwMode="auto">
          <a:xfrm>
            <a:off x="4428184" y="3922827"/>
            <a:ext cx="4428032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1700" b="1" dirty="0" err="1">
                <a:latin typeface="Palatino Linotype" pitchFamily="18" charset="0"/>
              </a:rPr>
              <a:t>Мультиагентное</a:t>
            </a:r>
            <a:r>
              <a:rPr lang="ru-RU" sz="1700" b="1" dirty="0">
                <a:latin typeface="Palatino Linotype" pitchFamily="18" charset="0"/>
              </a:rPr>
              <a:t> управление</a:t>
            </a: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6228224" y="3645024"/>
            <a:ext cx="360000" cy="0"/>
          </a:xfrm>
          <a:prstGeom prst="line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94" descr="civil_engineer_256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688" y="2204864"/>
            <a:ext cx="532175" cy="52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Рисунок 95" descr="civil_engineer_256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768" y="2204864"/>
            <a:ext cx="532174" cy="52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Рисунок 26" descr="images2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536" y="4365105"/>
            <a:ext cx="1828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" descr="http://pics.livejournal.com/dima_bat/pic/00106q8r/s320x24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20" y="4293096"/>
            <a:ext cx="325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78"/>
          <p:cNvSpPr txBox="1">
            <a:spLocks noChangeArrowheads="1"/>
          </p:cNvSpPr>
          <p:nvPr/>
        </p:nvSpPr>
        <p:spPr bwMode="auto">
          <a:xfrm>
            <a:off x="4428184" y="6021288"/>
            <a:ext cx="4428031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1700" b="1" u="sng" dirty="0" err="1">
                <a:latin typeface="Palatino Linotype" pitchFamily="18" charset="0"/>
              </a:rPr>
              <a:t>Эргатическая</a:t>
            </a:r>
            <a:r>
              <a:rPr lang="ru-RU" sz="1700" b="1" u="sng" dirty="0">
                <a:latin typeface="Palatino Linotype" pitchFamily="18" charset="0"/>
              </a:rPr>
              <a:t> система</a:t>
            </a:r>
          </a:p>
        </p:txBody>
      </p:sp>
    </p:spTree>
    <p:extLst>
      <p:ext uri="{BB962C8B-B14F-4D97-AF65-F5344CB8AC3E}">
        <p14:creationId xmlns:p14="http://schemas.microsoft.com/office/powerpoint/2010/main" val="331599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Прямоугольник 11"/>
          <p:cNvSpPr>
            <a:spLocks noChangeArrowheads="1"/>
          </p:cNvSpPr>
          <p:nvPr/>
        </p:nvSpPr>
        <p:spPr bwMode="auto">
          <a:xfrm>
            <a:off x="0" y="3810000"/>
            <a:ext cx="9144000" cy="3048000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20000"/>
              </a:lnSpc>
            </a:pPr>
            <a:endParaRPr lang="ru-RU">
              <a:latin typeface="Calibri" pitchFamily="34" charset="0"/>
            </a:endParaRPr>
          </a:p>
        </p:txBody>
      </p:sp>
      <p:pic>
        <p:nvPicPr>
          <p:cNvPr id="8" name="Рисунок 7" descr="world-concept-images-6.jpg"/>
          <p:cNvPicPr>
            <a:picLocks noChangeAspect="1"/>
          </p:cNvPicPr>
          <p:nvPr/>
        </p:nvPicPr>
        <p:blipFill>
          <a:blip r:embed="rId3" cstate="print">
            <a:lum bright="15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530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323528" y="620688"/>
            <a:ext cx="6660232" cy="785813"/>
          </a:xfrm>
        </p:spPr>
        <p:txBody>
          <a:bodyPr rtlCol="0" anchor="b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500" b="1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Спасибо за внимание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752" y="6021288"/>
            <a:ext cx="471728" cy="59268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235" y="6021289"/>
            <a:ext cx="536197" cy="623485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338926"/>
            <a:ext cx="8424936" cy="78581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Palatino Linotype" pitchFamily="18" charset="0"/>
                <a:cs typeface="Times New Roman" pitchFamily="18" charset="0"/>
              </a:rPr>
              <a:t>ЧЕЛОВЕК И ЭНЕРГЕТИКА</a:t>
            </a:r>
            <a:endParaRPr lang="ru-RU" sz="2000" b="1" dirty="0">
              <a:latin typeface="Palatino Linotype" pitchFamily="18" charset="0"/>
              <a:cs typeface="Times New Roman" pitchFamily="18" charset="0"/>
            </a:endParaRPr>
          </a:p>
        </p:txBody>
      </p:sp>
      <p:grpSp>
        <p:nvGrpSpPr>
          <p:cNvPr id="198" name="Группа 197"/>
          <p:cNvGrpSpPr/>
          <p:nvPr/>
        </p:nvGrpSpPr>
        <p:grpSpPr>
          <a:xfrm>
            <a:off x="2032250" y="1412776"/>
            <a:ext cx="6428182" cy="4680520"/>
            <a:chOff x="1511760" y="1423903"/>
            <a:chExt cx="6752118" cy="4902605"/>
          </a:xfrm>
        </p:grpSpPr>
        <p:sp>
          <p:nvSpPr>
            <p:cNvPr id="5" name="Прямоугольник 4"/>
            <p:cNvSpPr/>
            <p:nvPr/>
          </p:nvSpPr>
          <p:spPr bwMode="auto">
            <a:xfrm>
              <a:off x="4286046" y="4437112"/>
              <a:ext cx="3166194" cy="720000"/>
            </a:xfrm>
            <a:prstGeom prst="rect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Palatino Linotype" pitchFamily="18" charset="0"/>
                </a:rPr>
                <a:t>эл. мир</a:t>
              </a:r>
            </a:p>
          </p:txBody>
        </p:sp>
        <p:sp>
          <p:nvSpPr>
            <p:cNvPr id="9" name="Прямоугольник 8"/>
            <p:cNvSpPr/>
            <p:nvPr/>
          </p:nvSpPr>
          <p:spPr bwMode="auto">
            <a:xfrm>
              <a:off x="4286046" y="1766803"/>
              <a:ext cx="720000" cy="720000"/>
            </a:xfrm>
            <a:prstGeom prst="rect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Palatino Linotype" pitchFamily="18" charset="0"/>
                </a:rPr>
                <a:t>Г</a:t>
              </a:r>
            </a:p>
          </p:txBody>
        </p:sp>
        <p:sp>
          <p:nvSpPr>
            <p:cNvPr id="8" name="Прямоугольник 7"/>
            <p:cNvSpPr/>
            <p:nvPr/>
          </p:nvSpPr>
          <p:spPr bwMode="auto">
            <a:xfrm>
              <a:off x="3801312" y="5606508"/>
              <a:ext cx="1800000" cy="720000"/>
            </a:xfrm>
            <a:prstGeom prst="rect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Palatino Linotype" pitchFamily="18" charset="0"/>
                </a:rPr>
                <a:t>Потребление</a:t>
              </a:r>
            </a:p>
          </p:txBody>
        </p:sp>
        <p:sp>
          <p:nvSpPr>
            <p:cNvPr id="25" name="Прямоугольник 24"/>
            <p:cNvSpPr/>
            <p:nvPr/>
          </p:nvSpPr>
          <p:spPr bwMode="auto">
            <a:xfrm>
              <a:off x="5508104" y="1772816"/>
              <a:ext cx="720000" cy="720000"/>
            </a:xfrm>
            <a:prstGeom prst="rect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Palatino Linotype" pitchFamily="18" charset="0"/>
                </a:rPr>
                <a:t>С</a:t>
              </a:r>
            </a:p>
          </p:txBody>
        </p:sp>
        <p:sp>
          <p:nvSpPr>
            <p:cNvPr id="26" name="Прямоугольник 25"/>
            <p:cNvSpPr/>
            <p:nvPr/>
          </p:nvSpPr>
          <p:spPr bwMode="auto">
            <a:xfrm>
              <a:off x="6732240" y="1766803"/>
              <a:ext cx="720000" cy="720000"/>
            </a:xfrm>
            <a:prstGeom prst="rect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Palatino Linotype" pitchFamily="18" charset="0"/>
                </a:rPr>
                <a:t>П</a:t>
              </a:r>
            </a:p>
          </p:txBody>
        </p:sp>
        <p:pic>
          <p:nvPicPr>
            <p:cNvPr id="28" name="Рисунок 27" descr="clip_art_toilet_men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77604" y="2940502"/>
              <a:ext cx="381000" cy="983933"/>
            </a:xfrm>
            <a:prstGeom prst="rect">
              <a:avLst/>
            </a:prstGeom>
          </p:spPr>
        </p:pic>
        <p:sp>
          <p:nvSpPr>
            <p:cNvPr id="29" name="Прямоугольник 28"/>
            <p:cNvSpPr/>
            <p:nvPr/>
          </p:nvSpPr>
          <p:spPr bwMode="auto">
            <a:xfrm>
              <a:off x="6228104" y="5606508"/>
              <a:ext cx="1794186" cy="720000"/>
            </a:xfrm>
            <a:prstGeom prst="rect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Palatino Linotype" pitchFamily="18" charset="0"/>
                </a:rPr>
                <a:t>Накопление</a:t>
              </a:r>
            </a:p>
          </p:txBody>
        </p:sp>
        <p:sp>
          <p:nvSpPr>
            <p:cNvPr id="30" name="Прямоугольник 29"/>
            <p:cNvSpPr/>
            <p:nvPr/>
          </p:nvSpPr>
          <p:spPr bwMode="auto">
            <a:xfrm>
              <a:off x="1511761" y="4077232"/>
              <a:ext cx="899999" cy="1440000"/>
            </a:xfrm>
            <a:prstGeom prst="rect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7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Palatino Linotype" pitchFamily="18" charset="0"/>
                </a:rPr>
                <a:t>НБ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700" b="1" dirty="0" smtClean="0">
                  <a:solidFill>
                    <a:schemeClr val="tx1"/>
                  </a:solidFill>
                  <a:latin typeface="Palatino Linotype" pitchFamily="18" charset="0"/>
                </a:rPr>
                <a:t>(общ.</a:t>
              </a:r>
              <a:br>
                <a:rPr lang="ru-RU" sz="1700" b="1" dirty="0" smtClean="0">
                  <a:solidFill>
                    <a:schemeClr val="tx1"/>
                  </a:solidFill>
                  <a:latin typeface="Palatino Linotype" pitchFamily="18" charset="0"/>
                </a:rPr>
              </a:br>
              <a:r>
                <a:rPr lang="ru-RU" sz="1700" b="1" dirty="0" smtClean="0">
                  <a:solidFill>
                    <a:schemeClr val="tx1"/>
                  </a:solidFill>
                  <a:latin typeface="Palatino Linotype" pitchFamily="18" charset="0"/>
                </a:rPr>
                <a:t>благо)</a:t>
              </a:r>
              <a:endPara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</a:endParaRPr>
            </a:p>
          </p:txBody>
        </p:sp>
        <p:sp>
          <p:nvSpPr>
            <p:cNvPr id="32" name="Прямоугольник 31"/>
            <p:cNvSpPr/>
            <p:nvPr/>
          </p:nvSpPr>
          <p:spPr bwMode="auto">
            <a:xfrm>
              <a:off x="1511760" y="1502147"/>
              <a:ext cx="900000" cy="1261418"/>
            </a:xfrm>
            <a:prstGeom prst="rect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en-US" b="1" dirty="0" smtClean="0">
                  <a:latin typeface="Symbol" pitchFamily="18" charset="2"/>
                </a:rPr>
                <a:t>å</a:t>
              </a:r>
              <a:r>
                <a:rPr lang="ru-RU" b="1" dirty="0" smtClean="0">
                  <a:latin typeface="Symbol" pitchFamily="18" charset="2"/>
                </a:rPr>
                <a:t>  </a:t>
              </a:r>
              <a:r>
                <a:rPr lang="ru-RU" b="1" dirty="0" smtClean="0">
                  <a:latin typeface="Palatino Linotype" pitchFamily="18" charset="0"/>
                </a:rPr>
                <a:t>и</a:t>
              </a:r>
              <a:r>
                <a:rPr lang="ru-RU" b="1" dirty="0" smtClean="0">
                  <a:latin typeface="Symbol" pitchFamily="18" charset="2"/>
                </a:rPr>
                <a:t> </a:t>
              </a:r>
              <a:r>
                <a:rPr lang="en-US" b="1" dirty="0" smtClean="0">
                  <a:latin typeface="Palatino Linotype" pitchFamily="18" charset="0"/>
                </a:rPr>
                <a:t>S</a:t>
              </a:r>
              <a:endParaRPr lang="en-US" b="1" dirty="0">
                <a:latin typeface="Symbol" pitchFamily="18" charset="2"/>
              </a:endParaRPr>
            </a:p>
          </p:txBody>
        </p:sp>
        <p:cxnSp>
          <p:nvCxnSpPr>
            <p:cNvPr id="52" name="Прямая со стрелкой 51"/>
            <p:cNvCxnSpPr>
              <a:stCxn id="28" idx="2"/>
              <a:endCxn id="5" idx="0"/>
            </p:cNvCxnSpPr>
            <p:nvPr/>
          </p:nvCxnSpPr>
          <p:spPr>
            <a:xfrm>
              <a:off x="5868104" y="3924435"/>
              <a:ext cx="1039" cy="51267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0" name="Прямая со стрелкой 59"/>
            <p:cNvCxnSpPr>
              <a:stCxn id="5" idx="2"/>
              <a:endCxn id="8" idx="0"/>
            </p:cNvCxnSpPr>
            <p:nvPr/>
          </p:nvCxnSpPr>
          <p:spPr>
            <a:xfrm flipH="1">
              <a:off x="4701312" y="5157111"/>
              <a:ext cx="1167830" cy="44939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4" name="Прямая со стрелкой 63"/>
            <p:cNvCxnSpPr>
              <a:stCxn id="5" idx="2"/>
              <a:endCxn id="29" idx="0"/>
            </p:cNvCxnSpPr>
            <p:nvPr/>
          </p:nvCxnSpPr>
          <p:spPr>
            <a:xfrm>
              <a:off x="5869143" y="5157112"/>
              <a:ext cx="1256054" cy="44939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2411760" y="1423903"/>
              <a:ext cx="1994646" cy="63541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1600" b="1" dirty="0" smtClean="0">
                  <a:latin typeface="Palatino Linotype" pitchFamily="18" charset="0"/>
                </a:rPr>
                <a:t>Энергетический потенциал</a:t>
              </a:r>
              <a:endParaRPr lang="ru-RU" sz="1600" b="1" dirty="0">
                <a:latin typeface="Palatino Linotype" pitchFamily="18" charset="0"/>
              </a:endParaRPr>
            </a:p>
          </p:txBody>
        </p:sp>
        <p:cxnSp>
          <p:nvCxnSpPr>
            <p:cNvPr id="71" name="Прямая соединительная линия 70"/>
            <p:cNvCxnSpPr>
              <a:stCxn id="9" idx="1"/>
              <a:endCxn id="32" idx="3"/>
            </p:cNvCxnSpPr>
            <p:nvPr/>
          </p:nvCxnSpPr>
          <p:spPr>
            <a:xfrm flipH="1">
              <a:off x="2411760" y="2126803"/>
              <a:ext cx="1874286" cy="6053"/>
            </a:xfrm>
            <a:prstGeom prst="line">
              <a:avLst/>
            </a:prstGeom>
            <a:ln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5" name="Прямая со стрелкой 74"/>
            <p:cNvCxnSpPr>
              <a:stCxn id="5" idx="1"/>
              <a:endCxn id="30" idx="3"/>
            </p:cNvCxnSpPr>
            <p:nvPr/>
          </p:nvCxnSpPr>
          <p:spPr>
            <a:xfrm flipH="1">
              <a:off x="2411760" y="4797112"/>
              <a:ext cx="1874286" cy="12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Прямая со стрелкой 87"/>
            <p:cNvCxnSpPr>
              <a:stCxn id="9" idx="3"/>
              <a:endCxn id="25" idx="1"/>
            </p:cNvCxnSpPr>
            <p:nvPr/>
          </p:nvCxnSpPr>
          <p:spPr>
            <a:xfrm>
              <a:off x="5006046" y="2126803"/>
              <a:ext cx="502058" cy="601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1" name="Прямая со стрелкой 90"/>
            <p:cNvCxnSpPr>
              <a:stCxn id="25" idx="3"/>
              <a:endCxn id="26" idx="1"/>
            </p:cNvCxnSpPr>
            <p:nvPr/>
          </p:nvCxnSpPr>
          <p:spPr>
            <a:xfrm flipV="1">
              <a:off x="6228104" y="2126803"/>
              <a:ext cx="504136" cy="601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85" name="Овал 84"/>
            <p:cNvSpPr/>
            <p:nvPr/>
          </p:nvSpPr>
          <p:spPr>
            <a:xfrm>
              <a:off x="7920392" y="2042816"/>
              <a:ext cx="180000" cy="1800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5" name="Прямая со стрелкой 94"/>
            <p:cNvCxnSpPr>
              <a:stCxn id="26" idx="3"/>
              <a:endCxn id="85" idx="2"/>
            </p:cNvCxnSpPr>
            <p:nvPr/>
          </p:nvCxnSpPr>
          <p:spPr>
            <a:xfrm>
              <a:off x="7452240" y="2126803"/>
              <a:ext cx="468152" cy="601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0" name="Соединительная линия уступом 89"/>
            <p:cNvCxnSpPr>
              <a:stCxn id="85" idx="0"/>
              <a:endCxn id="9" idx="0"/>
            </p:cNvCxnSpPr>
            <p:nvPr/>
          </p:nvCxnSpPr>
          <p:spPr>
            <a:xfrm rot="16200000" flipV="1">
              <a:off x="6190213" y="222637"/>
              <a:ext cx="276013" cy="3364346"/>
            </a:xfrm>
            <a:prstGeom prst="bentConnector3">
              <a:avLst>
                <a:gd name="adj1" fmla="val 182822"/>
              </a:avLst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4" name="Соединительная линия уступом 93"/>
            <p:cNvCxnSpPr>
              <a:stCxn id="85" idx="4"/>
              <a:endCxn id="5" idx="3"/>
            </p:cNvCxnSpPr>
            <p:nvPr/>
          </p:nvCxnSpPr>
          <p:spPr>
            <a:xfrm rot="5400000">
              <a:off x="6444168" y="3230888"/>
              <a:ext cx="2574296" cy="558152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0" name="Прямая со стрелкой 129"/>
            <p:cNvCxnSpPr>
              <a:endCxn id="28" idx="3"/>
            </p:cNvCxnSpPr>
            <p:nvPr/>
          </p:nvCxnSpPr>
          <p:spPr>
            <a:xfrm flipH="1">
              <a:off x="6058604" y="3432468"/>
              <a:ext cx="1951789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5" name="Соединительная линия уступом 134"/>
            <p:cNvCxnSpPr>
              <a:stCxn id="29" idx="2"/>
              <a:endCxn id="30" idx="2"/>
            </p:cNvCxnSpPr>
            <p:nvPr/>
          </p:nvCxnSpPr>
          <p:spPr>
            <a:xfrm rot="5400000" flipH="1">
              <a:off x="4138841" y="3340152"/>
              <a:ext cx="809276" cy="5163436"/>
            </a:xfrm>
            <a:prstGeom prst="bentConnector3">
              <a:avLst>
                <a:gd name="adj1" fmla="val -28247"/>
              </a:avLst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42" name="Прямая со стрелкой 141"/>
            <p:cNvCxnSpPr>
              <a:stCxn id="28" idx="1"/>
              <a:endCxn id="30" idx="3"/>
            </p:cNvCxnSpPr>
            <p:nvPr/>
          </p:nvCxnSpPr>
          <p:spPr>
            <a:xfrm flipH="1">
              <a:off x="2411760" y="3432469"/>
              <a:ext cx="3265844" cy="136476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52" name="Прямая со стрелкой 151"/>
            <p:cNvCxnSpPr>
              <a:stCxn id="30" idx="0"/>
              <a:endCxn id="32" idx="2"/>
            </p:cNvCxnSpPr>
            <p:nvPr/>
          </p:nvCxnSpPr>
          <p:spPr>
            <a:xfrm flipH="1" flipV="1">
              <a:off x="1961760" y="2763565"/>
              <a:ext cx="1" cy="131366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 стрелкой 35"/>
            <p:cNvCxnSpPr>
              <a:endCxn id="9" idx="2"/>
            </p:cNvCxnSpPr>
            <p:nvPr/>
          </p:nvCxnSpPr>
          <p:spPr>
            <a:xfrm flipH="1" flipV="1">
              <a:off x="4646046" y="2486803"/>
              <a:ext cx="1031558" cy="65416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" name="Прямая со стрелкой 5"/>
            <p:cNvCxnSpPr>
              <a:endCxn id="25" idx="2"/>
            </p:cNvCxnSpPr>
            <p:nvPr/>
          </p:nvCxnSpPr>
          <p:spPr>
            <a:xfrm flipH="1" flipV="1">
              <a:off x="5868104" y="2492816"/>
              <a:ext cx="1918" cy="43212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0" name="Прямая со стрелкой 39"/>
            <p:cNvCxnSpPr>
              <a:endCxn id="26" idx="2"/>
            </p:cNvCxnSpPr>
            <p:nvPr/>
          </p:nvCxnSpPr>
          <p:spPr>
            <a:xfrm flipV="1">
              <a:off x="6058604" y="2486803"/>
              <a:ext cx="1033636" cy="65416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183" name="TextBox 182"/>
            <p:cNvSpPr txBox="1"/>
            <p:nvPr/>
          </p:nvSpPr>
          <p:spPr>
            <a:xfrm>
              <a:off x="6058604" y="3090446"/>
              <a:ext cx="1963686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1600" b="1" dirty="0" smtClean="0">
                  <a:latin typeface="Palatino Linotype" pitchFamily="18" charset="0"/>
                </a:rPr>
                <a:t>потребление</a:t>
              </a:r>
              <a:endParaRPr lang="ru-RU" sz="1600" b="1" dirty="0">
                <a:latin typeface="Palatino Linotype" pitchFamily="18" charset="0"/>
              </a:endParaRPr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6300192" y="4077072"/>
              <a:ext cx="1963686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1600" b="1" dirty="0" smtClean="0">
                  <a:latin typeface="Palatino Linotype" pitchFamily="18" charset="0"/>
                </a:rPr>
                <a:t>накопление</a:t>
              </a:r>
              <a:endParaRPr lang="ru-RU" sz="1600" b="1" dirty="0">
                <a:latin typeface="Palatino Linotype" pitchFamily="18" charset="0"/>
              </a:endParaRPr>
            </a:p>
          </p:txBody>
        </p:sp>
      </p:grpSp>
      <p:sp>
        <p:nvSpPr>
          <p:cNvPr id="199" name="TextBox 198"/>
          <p:cNvSpPr txBox="1"/>
          <p:nvPr/>
        </p:nvSpPr>
        <p:spPr>
          <a:xfrm>
            <a:off x="179512" y="1355284"/>
            <a:ext cx="205172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600" b="1" dirty="0" smtClean="0">
                <a:latin typeface="Palatino Linotype" pitchFamily="18" charset="0"/>
              </a:rPr>
              <a:t>Ресурсы:</a:t>
            </a:r>
          </a:p>
          <a:p>
            <a:r>
              <a:rPr lang="ru-RU" sz="1600" b="1" dirty="0" smtClean="0">
                <a:latin typeface="Palatino Linotype" pitchFamily="18" charset="0"/>
              </a:rPr>
              <a:t>      Природные –</a:t>
            </a:r>
          </a:p>
          <a:p>
            <a:r>
              <a:rPr lang="ru-RU" sz="1600" b="1" dirty="0" smtClean="0">
                <a:latin typeface="Palatino Linotype" pitchFamily="18" charset="0"/>
              </a:rPr>
              <a:t>    </a:t>
            </a:r>
            <a:r>
              <a:rPr lang="ru-RU" sz="1600" b="1" dirty="0" err="1" smtClean="0">
                <a:latin typeface="Palatino Linotype" pitchFamily="18" charset="0"/>
              </a:rPr>
              <a:t>Социо</a:t>
            </a:r>
            <a:r>
              <a:rPr lang="ru-RU" sz="1600" b="1" dirty="0" smtClean="0">
                <a:latin typeface="Palatino Linotype" pitchFamily="18" charset="0"/>
              </a:rPr>
              <a:t>-</a:t>
            </a:r>
          </a:p>
          <a:p>
            <a:r>
              <a:rPr lang="ru-RU" sz="1600" b="1" dirty="0" smtClean="0">
                <a:latin typeface="Palatino Linotype" pitchFamily="18" charset="0"/>
              </a:rPr>
              <a:t>    Технические –</a:t>
            </a:r>
          </a:p>
          <a:p>
            <a:r>
              <a:rPr lang="ru-RU" sz="1600" b="1" dirty="0" smtClean="0">
                <a:latin typeface="Palatino Linotype" pitchFamily="18" charset="0"/>
              </a:rPr>
              <a:t>Гуманитарные – </a:t>
            </a:r>
          </a:p>
          <a:p>
            <a:pPr algn="ctr"/>
            <a:endParaRPr lang="ru-RU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pic>
        <p:nvPicPr>
          <p:cNvPr id="200" name="Рисунок 19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752" y="44624"/>
            <a:ext cx="471728" cy="592685"/>
          </a:xfrm>
          <a:prstGeom prst="rect">
            <a:avLst/>
          </a:prstGeom>
        </p:spPr>
      </p:pic>
      <p:pic>
        <p:nvPicPr>
          <p:cNvPr id="201" name="Рисунок 20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235" y="44625"/>
            <a:ext cx="536197" cy="623485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8336551" y="1550900"/>
            <a:ext cx="677108" cy="1077428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ru-RU" sz="1600" b="1" dirty="0" smtClean="0">
                <a:latin typeface="Palatino Linotype" pitchFamily="18" charset="0"/>
              </a:rPr>
              <a:t>Энергия</a:t>
            </a:r>
          </a:p>
          <a:p>
            <a:pPr algn="ctr"/>
            <a:endParaRPr lang="ru-RU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424936" cy="785818"/>
          </a:xfrm>
        </p:spPr>
        <p:txBody>
          <a:bodyPr/>
          <a:lstStyle/>
          <a:p>
            <a:pPr algn="ctr"/>
            <a:r>
              <a:rPr lang="ru-RU" sz="2000" b="1" dirty="0" smtClean="0">
                <a:latin typeface="Palatino Linotype" pitchFamily="18" charset="0"/>
                <a:cs typeface="Times New Roman" pitchFamily="18" charset="0"/>
              </a:rPr>
              <a:t>ВИДЫ ЭНЕРГЕТИЧЕСКИХ СИСТЕМ</a:t>
            </a:r>
            <a:endParaRPr lang="ru-RU" sz="2000" b="1" dirty="0">
              <a:latin typeface="Palatino Linotype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752" y="44624"/>
            <a:ext cx="471728" cy="5926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235" y="44625"/>
            <a:ext cx="536197" cy="623485"/>
          </a:xfrm>
          <a:prstGeom prst="rect">
            <a:avLst/>
          </a:prstGeom>
        </p:spPr>
      </p:pic>
      <p:grpSp>
        <p:nvGrpSpPr>
          <p:cNvPr id="50" name="Группа 49"/>
          <p:cNvGrpSpPr/>
          <p:nvPr/>
        </p:nvGrpSpPr>
        <p:grpSpPr>
          <a:xfrm>
            <a:off x="323528" y="1196752"/>
            <a:ext cx="8568952" cy="5184576"/>
            <a:chOff x="-3116" y="1052856"/>
            <a:chExt cx="9183628" cy="5544496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3051084" y="1052856"/>
              <a:ext cx="3060000" cy="1080000"/>
              <a:chOff x="3212232" y="1196752"/>
              <a:chExt cx="3060000" cy="1080000"/>
            </a:xfrm>
          </p:grpSpPr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3212232" y="1196752"/>
                <a:ext cx="3060000" cy="1080000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3212232" y="1445295"/>
                <a:ext cx="3060000" cy="6253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Palatino Linotype" pitchFamily="18" charset="0"/>
                  </a:rPr>
                  <a:t>Космоэнергетика</a:t>
                </a:r>
                <a:endParaRPr lang="ru-RU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alatino Linotype" pitchFamily="18" charset="0"/>
                </a:endParaRPr>
              </a:p>
              <a:p>
                <a:pPr algn="ctr"/>
                <a:r>
                  <a:rPr lang="ru-RU" sz="1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Palatino Linotype" pitchFamily="18" charset="0"/>
                  </a:rPr>
                  <a:t>(ноосфера)</a:t>
                </a:r>
                <a:endPara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alatino Linotype" pitchFamily="18" charset="0"/>
                </a:endParaRPr>
              </a:p>
            </p:txBody>
          </p:sp>
        </p:grpSp>
        <p:grpSp>
          <p:nvGrpSpPr>
            <p:cNvPr id="22" name="Группа 21"/>
            <p:cNvGrpSpPr/>
            <p:nvPr/>
          </p:nvGrpSpPr>
          <p:grpSpPr>
            <a:xfrm>
              <a:off x="-3116" y="2565024"/>
              <a:ext cx="2880000" cy="1080000"/>
              <a:chOff x="-3116" y="2077167"/>
              <a:chExt cx="2880000" cy="1080000"/>
            </a:xfrm>
          </p:grpSpPr>
          <p:sp>
            <p:nvSpPr>
              <p:cNvPr id="21" name="Скругленный прямоугольник 20"/>
              <p:cNvSpPr/>
              <p:nvPr/>
            </p:nvSpPr>
            <p:spPr>
              <a:xfrm>
                <a:off x="-3116" y="2077167"/>
                <a:ext cx="2880000" cy="1080000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0" y="2260774"/>
                <a:ext cx="2876884" cy="6253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Palatino Linotype" pitchFamily="18" charset="0"/>
                  </a:rPr>
                  <a:t>Формирование природных ресурсов</a:t>
                </a:r>
                <a:endPara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alatino Linotype" pitchFamily="18" charset="0"/>
                </a:endParaRPr>
              </a:p>
            </p:txBody>
          </p:sp>
        </p:grpSp>
        <p:grpSp>
          <p:nvGrpSpPr>
            <p:cNvPr id="20" name="Группа 19"/>
            <p:cNvGrpSpPr/>
            <p:nvPr/>
          </p:nvGrpSpPr>
          <p:grpSpPr>
            <a:xfrm>
              <a:off x="3141084" y="2565024"/>
              <a:ext cx="2880000" cy="1080000"/>
              <a:chOff x="3131840" y="2420888"/>
              <a:chExt cx="2880000" cy="1080000"/>
            </a:xfrm>
          </p:grpSpPr>
          <p:sp>
            <p:nvSpPr>
              <p:cNvPr id="19" name="Скругленный прямоугольник 18"/>
              <p:cNvSpPr/>
              <p:nvPr/>
            </p:nvSpPr>
            <p:spPr>
              <a:xfrm>
                <a:off x="3131840" y="2420888"/>
                <a:ext cx="2880000" cy="1080000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141084" y="2623845"/>
                <a:ext cx="2870756" cy="6253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Palatino Linotype" pitchFamily="18" charset="0"/>
                  </a:rPr>
                  <a:t>Цивилизация</a:t>
                </a:r>
              </a:p>
              <a:p>
                <a:pPr algn="ctr"/>
                <a:r>
                  <a:rPr lang="ru-RU" sz="1600" b="1" spc="-5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Palatino Linotype" pitchFamily="18" charset="0"/>
                  </a:rPr>
                  <a:t>(</a:t>
                </a:r>
                <a:r>
                  <a:rPr lang="ru-RU" sz="1600" b="1" i="1" spc="-50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Palatino Linotype" pitchFamily="18" charset="0"/>
                  </a:rPr>
                  <a:t>ци</a:t>
                </a:r>
                <a:r>
                  <a:rPr lang="ru-RU" sz="1600" b="1" spc="-5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Palatino Linotype" pitchFamily="18" charset="0"/>
                  </a:rPr>
                  <a:t>-энергия, </a:t>
                </a:r>
                <a:r>
                  <a:rPr lang="ru-RU" sz="1600" b="1" i="1" spc="-50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Palatino Linotype" pitchFamily="18" charset="0"/>
                  </a:rPr>
                  <a:t>вл</a:t>
                </a:r>
                <a:r>
                  <a:rPr lang="ru-RU" sz="1600" b="1" spc="-5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Palatino Linotype" pitchFamily="18" charset="0"/>
                  </a:rPr>
                  <a:t>-владение)</a:t>
                </a:r>
                <a:endParaRPr lang="ru-RU" sz="1600" b="1" spc="-5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alatino Linotype" pitchFamily="18" charset="0"/>
                </a:endParaRPr>
              </a:p>
            </p:txBody>
          </p:sp>
        </p:grpSp>
        <p:grpSp>
          <p:nvGrpSpPr>
            <p:cNvPr id="25" name="Группа 24"/>
            <p:cNvGrpSpPr/>
            <p:nvPr/>
          </p:nvGrpSpPr>
          <p:grpSpPr>
            <a:xfrm>
              <a:off x="6300512" y="2565024"/>
              <a:ext cx="2880000" cy="1080000"/>
              <a:chOff x="6084000" y="2247605"/>
              <a:chExt cx="2880000" cy="1080000"/>
            </a:xfrm>
          </p:grpSpPr>
          <p:sp>
            <p:nvSpPr>
              <p:cNvPr id="24" name="Скругленный прямоугольник 23"/>
              <p:cNvSpPr/>
              <p:nvPr/>
            </p:nvSpPr>
            <p:spPr>
              <a:xfrm>
                <a:off x="6084000" y="2247605"/>
                <a:ext cx="2880000" cy="1080000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084000" y="2479828"/>
                <a:ext cx="2880000" cy="6253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Palatino Linotype" pitchFamily="18" charset="0"/>
                  </a:rPr>
                  <a:t>Энергетика человека</a:t>
                </a:r>
              </a:p>
              <a:p>
                <a:pPr algn="ctr"/>
                <a:r>
                  <a:rPr lang="ru-RU" sz="1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Palatino Linotype" pitchFamily="18" charset="0"/>
                  </a:rPr>
                  <a:t>(биоэнергия)</a:t>
                </a:r>
                <a:endPara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alatino Linotype" pitchFamily="18" charset="0"/>
                </a:endParaRPr>
              </a:p>
            </p:txBody>
          </p:sp>
        </p:grpSp>
        <p:grpSp>
          <p:nvGrpSpPr>
            <p:cNvPr id="29" name="Группа 28"/>
            <p:cNvGrpSpPr/>
            <p:nvPr/>
          </p:nvGrpSpPr>
          <p:grpSpPr>
            <a:xfrm>
              <a:off x="1507404" y="4077191"/>
              <a:ext cx="2880000" cy="1080000"/>
              <a:chOff x="1507404" y="3789159"/>
              <a:chExt cx="2880000" cy="1080000"/>
            </a:xfrm>
          </p:grpSpPr>
          <p:sp>
            <p:nvSpPr>
              <p:cNvPr id="26" name="Скругленный прямоугольник 25"/>
              <p:cNvSpPr/>
              <p:nvPr/>
            </p:nvSpPr>
            <p:spPr>
              <a:xfrm>
                <a:off x="1507404" y="3789159"/>
                <a:ext cx="2880000" cy="1080000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507404" y="4021382"/>
                <a:ext cx="2880000" cy="6253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Palatino Linotype" pitchFamily="18" charset="0"/>
                  </a:rPr>
                  <a:t>Социо</a:t>
                </a:r>
                <a:r>
                  <a:rPr lang="ru-RU" sz="1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Palatino Linotype" pitchFamily="18" charset="0"/>
                  </a:rPr>
                  <a:t>-техническая энергетика</a:t>
                </a:r>
                <a:endPara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alatino Linotype" pitchFamily="18" charset="0"/>
                </a:endParaRPr>
              </a:p>
            </p:txBody>
          </p:sp>
        </p:grpSp>
        <p:grpSp>
          <p:nvGrpSpPr>
            <p:cNvPr id="28" name="Группа 27"/>
            <p:cNvGrpSpPr/>
            <p:nvPr/>
          </p:nvGrpSpPr>
          <p:grpSpPr>
            <a:xfrm>
              <a:off x="3024168" y="5517352"/>
              <a:ext cx="3060000" cy="1080000"/>
              <a:chOff x="3024168" y="5229320"/>
              <a:chExt cx="3060000" cy="1080000"/>
            </a:xfrm>
          </p:grpSpPr>
          <p:sp>
            <p:nvSpPr>
              <p:cNvPr id="16" name="Скругленный прямоугольник 15"/>
              <p:cNvSpPr/>
              <p:nvPr/>
            </p:nvSpPr>
            <p:spPr>
              <a:xfrm>
                <a:off x="3024168" y="5229320"/>
                <a:ext cx="3060000" cy="1080000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033412" y="5360270"/>
                <a:ext cx="3050756" cy="8886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Palatino Linotype" pitchFamily="18" charset="0"/>
                  </a:rPr>
                  <a:t>Энергоинформационная</a:t>
                </a:r>
              </a:p>
              <a:p>
                <a:pPr algn="ctr"/>
                <a:r>
                  <a:rPr lang="ru-RU" sz="1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Palatino Linotype" pitchFamily="18" charset="0"/>
                  </a:rPr>
                  <a:t>(интеллектуальная)</a:t>
                </a:r>
              </a:p>
              <a:p>
                <a:pPr algn="ctr"/>
                <a:r>
                  <a:rPr lang="ru-RU" sz="1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Palatino Linotype" pitchFamily="18" charset="0"/>
                  </a:rPr>
                  <a:t>энергосистема</a:t>
                </a:r>
                <a:endPara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alatino Linotype" pitchFamily="18" charset="0"/>
                </a:endParaRPr>
              </a:p>
            </p:txBody>
          </p:sp>
        </p:grpSp>
        <p:grpSp>
          <p:nvGrpSpPr>
            <p:cNvPr id="30" name="Группа 29"/>
            <p:cNvGrpSpPr/>
            <p:nvPr/>
          </p:nvGrpSpPr>
          <p:grpSpPr>
            <a:xfrm>
              <a:off x="4716016" y="4077192"/>
              <a:ext cx="2880000" cy="1080000"/>
              <a:chOff x="4716016" y="3789160"/>
              <a:chExt cx="2880000" cy="1080000"/>
            </a:xfrm>
          </p:grpSpPr>
          <p:sp>
            <p:nvSpPr>
              <p:cNvPr id="27" name="Скругленный прямоугольник 26"/>
              <p:cNvSpPr/>
              <p:nvPr/>
            </p:nvSpPr>
            <p:spPr>
              <a:xfrm>
                <a:off x="4716016" y="3789160"/>
                <a:ext cx="2880000" cy="1080000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716016" y="4021383"/>
                <a:ext cx="2880000" cy="6253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Palatino Linotype" pitchFamily="18" charset="0"/>
                  </a:rPr>
                  <a:t>Когнитивная система</a:t>
                </a:r>
              </a:p>
              <a:p>
                <a:pPr algn="ctr"/>
                <a:r>
                  <a:rPr lang="ru-RU" sz="1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Palatino Linotype" pitchFamily="18" charset="0"/>
                  </a:rPr>
                  <a:t>(энергия мысли)</a:t>
                </a:r>
                <a:endPara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alatino Linotype" pitchFamily="18" charset="0"/>
                </a:endParaRPr>
              </a:p>
            </p:txBody>
          </p:sp>
        </p:grpSp>
        <p:cxnSp>
          <p:nvCxnSpPr>
            <p:cNvPr id="4" name="Прямая со стрелкой 3"/>
            <p:cNvCxnSpPr>
              <a:stCxn id="17" idx="2"/>
              <a:endCxn id="24" idx="0"/>
            </p:cNvCxnSpPr>
            <p:nvPr/>
          </p:nvCxnSpPr>
          <p:spPr>
            <a:xfrm>
              <a:off x="4581084" y="2132856"/>
              <a:ext cx="3159428" cy="43216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1" name="Прямая со стрелкой 30"/>
            <p:cNvCxnSpPr>
              <a:stCxn id="17" idx="2"/>
            </p:cNvCxnSpPr>
            <p:nvPr/>
          </p:nvCxnSpPr>
          <p:spPr>
            <a:xfrm>
              <a:off x="4581084" y="2132856"/>
              <a:ext cx="4622" cy="58456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Прямая со стрелкой 31"/>
            <p:cNvCxnSpPr>
              <a:stCxn id="17" idx="2"/>
              <a:endCxn id="21" idx="0"/>
            </p:cNvCxnSpPr>
            <p:nvPr/>
          </p:nvCxnSpPr>
          <p:spPr>
            <a:xfrm flipH="1">
              <a:off x="1436884" y="2132856"/>
              <a:ext cx="3144200" cy="43216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5" name="Прямая со стрелкой 34"/>
            <p:cNvCxnSpPr>
              <a:stCxn id="19" idx="2"/>
              <a:endCxn id="26" idx="0"/>
            </p:cNvCxnSpPr>
            <p:nvPr/>
          </p:nvCxnSpPr>
          <p:spPr>
            <a:xfrm flipH="1">
              <a:off x="2947404" y="3645024"/>
              <a:ext cx="1633680" cy="43216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8" name="Прямая со стрелкой 37"/>
            <p:cNvCxnSpPr>
              <a:stCxn id="21" idx="2"/>
              <a:endCxn id="26" idx="0"/>
            </p:cNvCxnSpPr>
            <p:nvPr/>
          </p:nvCxnSpPr>
          <p:spPr>
            <a:xfrm>
              <a:off x="1436884" y="3645024"/>
              <a:ext cx="1510520" cy="43216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1" name="Прямая со стрелкой 40"/>
            <p:cNvCxnSpPr>
              <a:stCxn id="24" idx="2"/>
              <a:endCxn id="27" idx="0"/>
            </p:cNvCxnSpPr>
            <p:nvPr/>
          </p:nvCxnSpPr>
          <p:spPr>
            <a:xfrm flipH="1">
              <a:off x="6156016" y="3645024"/>
              <a:ext cx="1584496" cy="43216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4" name="Прямая со стрелкой 43"/>
            <p:cNvCxnSpPr>
              <a:stCxn id="27" idx="2"/>
              <a:endCxn id="16" idx="0"/>
            </p:cNvCxnSpPr>
            <p:nvPr/>
          </p:nvCxnSpPr>
          <p:spPr>
            <a:xfrm flipH="1">
              <a:off x="4554168" y="5157192"/>
              <a:ext cx="1601848" cy="36016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7" name="Прямая со стрелкой 46"/>
            <p:cNvCxnSpPr>
              <a:stCxn id="26" idx="2"/>
              <a:endCxn id="16" idx="0"/>
            </p:cNvCxnSpPr>
            <p:nvPr/>
          </p:nvCxnSpPr>
          <p:spPr>
            <a:xfrm>
              <a:off x="2947404" y="5157191"/>
              <a:ext cx="1606764" cy="36016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366952"/>
            <a:ext cx="7643243" cy="68578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Palatino Linotype" pitchFamily="18" charset="0"/>
                <a:cs typeface="Times New Roman" pitchFamily="18" charset="0"/>
              </a:rPr>
              <a:t>НОВЫЕ СИСТЕМНЫЕ ПРИНЦИПЫ ЭНЕРГОЛОГИИ</a:t>
            </a:r>
            <a:endParaRPr lang="ru-RU" sz="2000" b="1" dirty="0">
              <a:latin typeface="Palatino Linotype" pitchFamily="18" charset="0"/>
              <a:cs typeface="Times New Roman" pitchFamily="18" charset="0"/>
            </a:endParaRPr>
          </a:p>
        </p:txBody>
      </p:sp>
      <p:pic>
        <p:nvPicPr>
          <p:cNvPr id="29" name="Рисунок 42" descr="сетевая структура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840" y="5054377"/>
            <a:ext cx="15541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323528" y="1196752"/>
            <a:ext cx="8286750" cy="461962"/>
          </a:xfrm>
          <a:prstGeom prst="rect">
            <a:avLst/>
          </a:prstGeom>
          <a:solidFill>
            <a:srgbClr val="9BE5FF">
              <a:alpha val="50000"/>
            </a:srgb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latin typeface="Calibri" pitchFamily="34" charset="0"/>
                <a:cs typeface="Times New Roman" pitchFamily="18" charset="0"/>
              </a:rPr>
              <a:t>1. Энергия </a:t>
            </a:r>
            <a:r>
              <a:rPr lang="ru-RU" sz="24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=</a:t>
            </a:r>
            <a:r>
              <a:rPr lang="ru-RU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b="1" dirty="0">
                <a:latin typeface="Calibri" pitchFamily="34" charset="0"/>
                <a:cs typeface="Times New Roman" pitchFamily="18" charset="0"/>
              </a:rPr>
              <a:t>работа, жизнь (материя + дух) </a:t>
            </a:r>
            <a:r>
              <a:rPr lang="ru-RU" sz="24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itchFamily="34" charset="0"/>
                <a:cs typeface="Times New Roman" pitchFamily="18" charset="0"/>
              </a:rPr>
              <a:t>≠</a:t>
            </a:r>
            <a:r>
              <a:rPr lang="ru-RU" sz="2400" b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b="1" dirty="0">
                <a:latin typeface="Calibri" pitchFamily="34" charset="0"/>
                <a:cs typeface="Times New Roman" pitchFamily="18" charset="0"/>
              </a:rPr>
              <a:t>вопрос первичности</a:t>
            </a:r>
          </a:p>
        </p:txBody>
      </p:sp>
      <p:sp>
        <p:nvSpPr>
          <p:cNvPr id="32" name="TextBox 7"/>
          <p:cNvSpPr txBox="1">
            <a:spLocks noChangeArrowheads="1"/>
          </p:cNvSpPr>
          <p:nvPr/>
        </p:nvSpPr>
        <p:spPr bwMode="auto">
          <a:xfrm>
            <a:off x="323528" y="1839689"/>
            <a:ext cx="8286750" cy="369888"/>
          </a:xfrm>
          <a:prstGeom prst="rect">
            <a:avLst/>
          </a:prstGeom>
          <a:solidFill>
            <a:srgbClr val="9BE5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b="1">
                <a:latin typeface="Calibri" pitchFamily="34" charset="0"/>
                <a:cs typeface="Times New Roman" pitchFamily="18" charset="0"/>
              </a:rPr>
              <a:t>2. От однонаправленной стрелы времени (н→к) к системе обратных связей (</a:t>
            </a:r>
            <a:r>
              <a:rPr lang="en-US" b="1">
                <a:latin typeface="Calibri" pitchFamily="34" charset="0"/>
                <a:cs typeface="Times New Roman" pitchFamily="18" charset="0"/>
              </a:rPr>
              <a:t>SoS)</a:t>
            </a:r>
            <a:endParaRPr lang="ru-RU" b="1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3" name="TextBox 8"/>
          <p:cNvSpPr txBox="1">
            <a:spLocks noChangeArrowheads="1"/>
          </p:cNvSpPr>
          <p:nvPr/>
        </p:nvSpPr>
        <p:spPr bwMode="auto">
          <a:xfrm>
            <a:off x="394965" y="3339877"/>
            <a:ext cx="8286750" cy="369887"/>
          </a:xfrm>
          <a:prstGeom prst="rect">
            <a:avLst/>
          </a:prstGeom>
          <a:solidFill>
            <a:srgbClr val="9BE5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b="1">
                <a:latin typeface="Calibri" pitchFamily="34" charset="0"/>
                <a:cs typeface="Times New Roman" pitchFamily="18" charset="0"/>
              </a:rPr>
              <a:t>3. Взаимность существования и голографического развития</a:t>
            </a:r>
          </a:p>
        </p:txBody>
      </p:sp>
      <p:sp>
        <p:nvSpPr>
          <p:cNvPr id="34" name="TextBox 9"/>
          <p:cNvSpPr txBox="1">
            <a:spLocks noChangeArrowheads="1"/>
          </p:cNvSpPr>
          <p:nvPr/>
        </p:nvSpPr>
        <p:spPr bwMode="auto">
          <a:xfrm>
            <a:off x="394965" y="4625752"/>
            <a:ext cx="8286750" cy="369887"/>
          </a:xfrm>
          <a:prstGeom prst="rect">
            <a:avLst/>
          </a:prstGeom>
          <a:solidFill>
            <a:srgbClr val="9BE5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b="1">
                <a:latin typeface="Calibri" pitchFamily="34" charset="0"/>
                <a:cs typeface="Times New Roman" pitchFamily="18" charset="0"/>
              </a:rPr>
              <a:t>4. От иерархии к сетевой организационной структуре</a:t>
            </a:r>
          </a:p>
        </p:txBody>
      </p:sp>
      <p:sp>
        <p:nvSpPr>
          <p:cNvPr id="35" name="TextBox 10"/>
          <p:cNvSpPr txBox="1">
            <a:spLocks noChangeArrowheads="1"/>
          </p:cNvSpPr>
          <p:nvPr/>
        </p:nvSpPr>
        <p:spPr bwMode="auto">
          <a:xfrm>
            <a:off x="394965" y="5911627"/>
            <a:ext cx="8286750" cy="646112"/>
          </a:xfrm>
          <a:prstGeom prst="rect">
            <a:avLst/>
          </a:prstGeom>
          <a:solidFill>
            <a:srgbClr val="9BE5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b="1">
                <a:latin typeface="Calibri" pitchFamily="34" charset="0"/>
                <a:cs typeface="Times New Roman" pitchFamily="18" charset="0"/>
              </a:rPr>
              <a:t>5. От дилеммы (хорошо-плохо) -  к системе общественного согласия (</a:t>
            </a:r>
            <a:r>
              <a:rPr lang="en-US" b="1">
                <a:latin typeface="Calibri" pitchFamily="34" charset="0"/>
                <a:cs typeface="Times New Roman" pitchFamily="18" charset="0"/>
              </a:rPr>
              <a:t>SoS)</a:t>
            </a:r>
            <a:endParaRPr lang="ru-RU" b="1">
              <a:latin typeface="Calibri" pitchFamily="34" charset="0"/>
              <a:cs typeface="Times New Roman" pitchFamily="18" charset="0"/>
            </a:endParaRPr>
          </a:p>
          <a:p>
            <a:pPr algn="r"/>
            <a:r>
              <a:rPr lang="ru-RU" b="1">
                <a:latin typeface="Calibri" pitchFamily="34" charset="0"/>
                <a:cs typeface="Times New Roman" pitchFamily="18" charset="0"/>
              </a:rPr>
              <a:t> на принципах «золотого сечения»</a:t>
            </a:r>
          </a:p>
        </p:txBody>
      </p:sp>
      <p:grpSp>
        <p:nvGrpSpPr>
          <p:cNvPr id="36" name="Группа 52"/>
          <p:cNvGrpSpPr>
            <a:grpSpLocks/>
          </p:cNvGrpSpPr>
          <p:nvPr/>
        </p:nvGrpSpPr>
        <p:grpSpPr bwMode="auto">
          <a:xfrm>
            <a:off x="2109465" y="2339752"/>
            <a:ext cx="3128963" cy="971550"/>
            <a:chOff x="428596" y="2428868"/>
            <a:chExt cx="3128978" cy="971614"/>
          </a:xfrm>
        </p:grpSpPr>
        <p:sp>
          <p:nvSpPr>
            <p:cNvPr id="37" name="Овал 36"/>
            <p:cNvSpPr/>
            <p:nvPr/>
          </p:nvSpPr>
          <p:spPr bwMode="auto">
            <a:xfrm>
              <a:off x="428596" y="2428868"/>
              <a:ext cx="914404" cy="642979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/>
            <a:lstStyle/>
            <a:p>
              <a:pPr algn="ctr">
                <a:defRPr/>
              </a:pPr>
              <a:r>
                <a:rPr lang="ru-RU" sz="1400" b="1" dirty="0">
                  <a:solidFill>
                    <a:schemeClr val="tx1"/>
                  </a:solidFill>
                  <a:latin typeface="Calibri" pitchFamily="34" charset="0"/>
                </a:rPr>
                <a:t>Большой</a:t>
              </a:r>
            </a:p>
            <a:p>
              <a:pPr algn="ctr">
                <a:defRPr/>
              </a:pPr>
              <a:r>
                <a:rPr lang="ru-RU" sz="1400" b="1" dirty="0">
                  <a:solidFill>
                    <a:schemeClr val="tx1"/>
                  </a:solidFill>
                  <a:latin typeface="Calibri" pitchFamily="34" charset="0"/>
                </a:rPr>
                <a:t> взрыв</a:t>
              </a:r>
            </a:p>
          </p:txBody>
        </p:sp>
        <p:sp>
          <p:nvSpPr>
            <p:cNvPr id="38" name="Овал 37"/>
            <p:cNvSpPr/>
            <p:nvPr/>
          </p:nvSpPr>
          <p:spPr bwMode="auto">
            <a:xfrm>
              <a:off x="2643170" y="2428868"/>
              <a:ext cx="914404" cy="642979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/>
            <a:lstStyle/>
            <a:p>
              <a:pPr algn="ctr">
                <a:defRPr/>
              </a:pPr>
              <a:r>
                <a:rPr lang="ru-RU" sz="1400" b="1" dirty="0">
                  <a:solidFill>
                    <a:schemeClr val="tx1"/>
                  </a:solidFill>
                  <a:latin typeface="Calibri" pitchFamily="34" charset="0"/>
                </a:rPr>
                <a:t>Тепловая</a:t>
              </a:r>
            </a:p>
            <a:p>
              <a:pPr algn="ctr">
                <a:defRPr/>
              </a:pPr>
              <a:r>
                <a:rPr lang="ru-RU" sz="1400" b="1" dirty="0">
                  <a:solidFill>
                    <a:schemeClr val="tx1"/>
                  </a:solidFill>
                  <a:latin typeface="Calibri" pitchFamily="34" charset="0"/>
                </a:rPr>
                <a:t>смерть</a:t>
              </a:r>
            </a:p>
          </p:txBody>
        </p:sp>
        <p:cxnSp>
          <p:nvCxnSpPr>
            <p:cNvPr id="39" name="Прямая со стрелкой 38"/>
            <p:cNvCxnSpPr>
              <a:stCxn id="37" idx="6"/>
              <a:endCxn id="38" idx="2"/>
            </p:cNvCxnSpPr>
            <p:nvPr/>
          </p:nvCxnSpPr>
          <p:spPr bwMode="auto">
            <a:xfrm>
              <a:off x="1343000" y="2749564"/>
              <a:ext cx="1300169" cy="1587"/>
            </a:xfrm>
            <a:prstGeom prst="straightConnector1">
              <a:avLst/>
            </a:prstGeom>
            <a:ln>
              <a:headEnd type="none" w="sm" len="sm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16"/>
            <p:cNvSpPr txBox="1">
              <a:spLocks noChangeArrowheads="1"/>
            </p:cNvSpPr>
            <p:nvPr/>
          </p:nvSpPr>
          <p:spPr bwMode="auto">
            <a:xfrm>
              <a:off x="1357290" y="2428868"/>
              <a:ext cx="128588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ru-RU"/>
                <a:t>Н          </a:t>
              </a:r>
              <a:r>
                <a:rPr lang="en-US"/>
                <a:t> </a:t>
              </a:r>
              <a:r>
                <a:rPr lang="ru-RU"/>
                <a:t>К</a:t>
              </a:r>
            </a:p>
          </p:txBody>
        </p:sp>
        <p:sp>
          <p:nvSpPr>
            <p:cNvPr id="42" name="TextBox 18"/>
            <p:cNvSpPr txBox="1">
              <a:spLocks noChangeArrowheads="1"/>
            </p:cNvSpPr>
            <p:nvPr/>
          </p:nvSpPr>
          <p:spPr bwMode="auto">
            <a:xfrm>
              <a:off x="1428728" y="3000372"/>
              <a:ext cx="121444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l-GR" sz="2000" b="1" i="1">
                  <a:latin typeface="Times New Roman" pitchFamily="18" charset="0"/>
                  <a:cs typeface="Times New Roman" pitchFamily="18" charset="0"/>
                </a:rPr>
                <a:t>Δ</a:t>
              </a:r>
              <a:r>
                <a:rPr lang="ru-RU" sz="2000" b="1" i="1">
                  <a:latin typeface="Times New Roman" pitchFamily="18" charset="0"/>
                  <a:cs typeface="Times New Roman" pitchFamily="18" charset="0"/>
                </a:rPr>
                <a:t>Э= </a:t>
              </a:r>
              <a:r>
                <a:rPr lang="en-US" sz="2000" b="1" i="1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i="1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2000" b="1" i="1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ru-RU" sz="2000" b="1" i="1">
                  <a:latin typeface="Times New Roman" pitchFamily="18" charset="0"/>
                  <a:cs typeface="Times New Roman" pitchFamily="18" charset="0"/>
                </a:rPr>
                <a:t>)</a:t>
              </a:r>
            </a:p>
          </p:txBody>
        </p:sp>
      </p:grpSp>
      <p:grpSp>
        <p:nvGrpSpPr>
          <p:cNvPr id="43" name="Группа 53"/>
          <p:cNvGrpSpPr>
            <a:grpSpLocks/>
          </p:cNvGrpSpPr>
          <p:nvPr/>
        </p:nvGrpSpPr>
        <p:grpSpPr bwMode="auto">
          <a:xfrm>
            <a:off x="6467153" y="2339752"/>
            <a:ext cx="2143125" cy="900112"/>
            <a:chOff x="5643570" y="2428868"/>
            <a:chExt cx="2143140" cy="900176"/>
          </a:xfrm>
        </p:grpSpPr>
        <p:sp>
          <p:nvSpPr>
            <p:cNvPr id="44" name="Овал 43"/>
            <p:cNvSpPr/>
            <p:nvPr/>
          </p:nvSpPr>
          <p:spPr bwMode="auto">
            <a:xfrm>
              <a:off x="7215206" y="2428868"/>
              <a:ext cx="200026" cy="214327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/>
            <a:lstStyle/>
            <a:p>
              <a:pPr algn="ctr">
                <a:defRPr/>
              </a:pPr>
              <a:endParaRPr lang="ru-RU" sz="1600" b="1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45" name="Овал 44"/>
            <p:cNvSpPr/>
            <p:nvPr/>
          </p:nvSpPr>
          <p:spPr bwMode="auto">
            <a:xfrm>
              <a:off x="7215206" y="3000409"/>
              <a:ext cx="200026" cy="214327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/>
            <a:lstStyle/>
            <a:p>
              <a:pPr algn="ctr">
                <a:defRPr/>
              </a:pPr>
              <a:endParaRPr lang="ru-RU" sz="1600" b="1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46" name="Выгнутая влево стрелка 21"/>
            <p:cNvSpPr>
              <a:spLocks noChangeArrowheads="1"/>
            </p:cNvSpPr>
            <p:nvPr/>
          </p:nvSpPr>
          <p:spPr bwMode="auto">
            <a:xfrm>
              <a:off x="6858016" y="2428868"/>
              <a:ext cx="357190" cy="785818"/>
            </a:xfrm>
            <a:prstGeom prst="curvedRightArrow">
              <a:avLst>
                <a:gd name="adj1" fmla="val 25005"/>
                <a:gd name="adj2" fmla="val 49999"/>
                <a:gd name="adj3" fmla="val 25000"/>
              </a:avLst>
            </a:prstGeom>
            <a:solidFill>
              <a:schemeClr val="accent1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47" name="Выгнутая влево стрелка 23"/>
            <p:cNvSpPr>
              <a:spLocks noChangeArrowheads="1"/>
            </p:cNvSpPr>
            <p:nvPr/>
          </p:nvSpPr>
          <p:spPr bwMode="auto">
            <a:xfrm rot="10800000">
              <a:off x="7429520" y="2428868"/>
              <a:ext cx="357190" cy="785818"/>
            </a:xfrm>
            <a:prstGeom prst="curvedRightArrow">
              <a:avLst>
                <a:gd name="adj1" fmla="val 25005"/>
                <a:gd name="adj2" fmla="val 49999"/>
                <a:gd name="adj3" fmla="val 25000"/>
              </a:avLst>
            </a:prstGeom>
            <a:solidFill>
              <a:schemeClr val="accent1"/>
            </a:solidFill>
            <a:ln w="12700" cap="sq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48" name="TextBox 24"/>
            <p:cNvSpPr txBox="1">
              <a:spLocks noChangeArrowheads="1"/>
            </p:cNvSpPr>
            <p:nvPr/>
          </p:nvSpPr>
          <p:spPr bwMode="auto">
            <a:xfrm>
              <a:off x="5786446" y="2428868"/>
              <a:ext cx="63350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b="1"/>
                <a:t>SoS</a:t>
              </a:r>
              <a:endParaRPr lang="ru-RU" b="1"/>
            </a:p>
          </p:txBody>
        </p:sp>
        <p:sp>
          <p:nvSpPr>
            <p:cNvPr id="49" name="TextBox 25"/>
            <p:cNvSpPr txBox="1">
              <a:spLocks noChangeArrowheads="1"/>
            </p:cNvSpPr>
            <p:nvPr/>
          </p:nvSpPr>
          <p:spPr bwMode="auto">
            <a:xfrm>
              <a:off x="5643570" y="2928934"/>
              <a:ext cx="121444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2000" b="1" i="1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ru-RU" sz="2000" b="1" i="1"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lang="en-US" sz="2000" b="1" i="1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i="1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l-GR" sz="2000" b="1" i="1">
                  <a:latin typeface="Times New Roman" pitchFamily="18" charset="0"/>
                  <a:cs typeface="Times New Roman" pitchFamily="18" charset="0"/>
                </a:rPr>
                <a:t>Δ</a:t>
              </a:r>
              <a:r>
                <a:rPr lang="ru-RU" sz="2000" b="1" i="1">
                  <a:latin typeface="Times New Roman" pitchFamily="18" charset="0"/>
                  <a:cs typeface="Times New Roman" pitchFamily="18" charset="0"/>
                </a:rPr>
                <a:t> Э)</a:t>
              </a:r>
            </a:p>
          </p:txBody>
        </p:sp>
      </p:grpSp>
      <p:grpSp>
        <p:nvGrpSpPr>
          <p:cNvPr id="50" name="Группа 54"/>
          <p:cNvGrpSpPr>
            <a:grpSpLocks/>
          </p:cNvGrpSpPr>
          <p:nvPr/>
        </p:nvGrpSpPr>
        <p:grpSpPr bwMode="auto">
          <a:xfrm>
            <a:off x="3181028" y="3768502"/>
            <a:ext cx="3429000" cy="727075"/>
            <a:chOff x="2285984" y="3857628"/>
            <a:chExt cx="3643338" cy="801944"/>
          </a:xfrm>
        </p:grpSpPr>
        <p:pic>
          <p:nvPicPr>
            <p:cNvPr id="51" name="Рисунок 37" descr="волна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9124" y="3857628"/>
              <a:ext cx="1500198" cy="461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Рисунок 27" descr="Электрон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595"/>
            <a:stretch>
              <a:fillRect/>
            </a:stretch>
          </p:blipFill>
          <p:spPr bwMode="auto">
            <a:xfrm>
              <a:off x="2500298" y="3903552"/>
              <a:ext cx="714380" cy="459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4" name="Прямая со стрелкой 53"/>
            <p:cNvCxnSpPr/>
            <p:nvPr/>
          </p:nvCxnSpPr>
          <p:spPr bwMode="auto">
            <a:xfrm>
              <a:off x="3286215" y="4071246"/>
              <a:ext cx="856859" cy="1750"/>
            </a:xfrm>
            <a:prstGeom prst="straightConnector1">
              <a:avLst/>
            </a:prstGeom>
            <a:ln>
              <a:headEnd type="none" w="sm" len="sm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 стрелкой 54"/>
            <p:cNvCxnSpPr/>
            <p:nvPr/>
          </p:nvCxnSpPr>
          <p:spPr bwMode="auto">
            <a:xfrm rot="10800000" flipV="1">
              <a:off x="3286215" y="4286615"/>
              <a:ext cx="856859" cy="0"/>
            </a:xfrm>
            <a:prstGeom prst="straightConnector1">
              <a:avLst/>
            </a:prstGeom>
            <a:ln>
              <a:headEnd type="none" w="sm" len="sm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38"/>
            <p:cNvSpPr txBox="1">
              <a:spLocks noChangeArrowheads="1"/>
            </p:cNvSpPr>
            <p:nvPr/>
          </p:nvSpPr>
          <p:spPr bwMode="auto">
            <a:xfrm>
              <a:off x="4429124" y="4286256"/>
              <a:ext cx="121444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ru-RU" sz="1600" b="1"/>
                <a:t>волна</a:t>
              </a:r>
            </a:p>
          </p:txBody>
        </p:sp>
        <p:sp>
          <p:nvSpPr>
            <p:cNvPr id="57" name="TextBox 39"/>
            <p:cNvSpPr txBox="1">
              <a:spLocks noChangeArrowheads="1"/>
            </p:cNvSpPr>
            <p:nvPr/>
          </p:nvSpPr>
          <p:spPr bwMode="auto">
            <a:xfrm>
              <a:off x="2285984" y="4286256"/>
              <a:ext cx="1267248" cy="373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ru-RU" sz="1600" b="1"/>
                <a:t>электрон</a:t>
              </a:r>
            </a:p>
          </p:txBody>
        </p:sp>
      </p:grpSp>
      <p:sp>
        <p:nvSpPr>
          <p:cNvPr id="58" name="TextBox 40"/>
          <p:cNvSpPr txBox="1">
            <a:spLocks noChangeArrowheads="1"/>
          </p:cNvSpPr>
          <p:nvPr/>
        </p:nvSpPr>
        <p:spPr bwMode="auto">
          <a:xfrm>
            <a:off x="3681090" y="5340127"/>
            <a:ext cx="12144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Э= </a:t>
            </a: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sz="2000" b="1" i="1">
                <a:latin typeface="Times New Roman" pitchFamily="18" charset="0"/>
                <a:cs typeface="Times New Roman" pitchFamily="18" charset="0"/>
              </a:rPr>
              <a:t>Δ </a:t>
            </a: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59" name="Рисунок 41" descr="иерархия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153" y="5054377"/>
            <a:ext cx="1571625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752" y="44624"/>
            <a:ext cx="471728" cy="592685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235" y="44625"/>
            <a:ext cx="536197" cy="623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548680"/>
            <a:ext cx="7632848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latin typeface="Palatino Linotype" pitchFamily="18" charset="0"/>
                <a:cs typeface="Times New Roman" pitchFamily="18" charset="0"/>
              </a:rPr>
              <a:t>ПРОСТРАНСТВЕННО-ВРЕМЕННАЯ ФРАКТАЛЬНОСТЬ (ПОДОБИЕ) ЭНЕРГЕТИЧЕСКОГО РАЗВИТИЯ</a:t>
            </a:r>
            <a:endParaRPr lang="ru-RU" sz="2200" b="1" dirty="0">
              <a:latin typeface="Palatino Linotype" pitchFamily="18" charset="0"/>
              <a:cs typeface="Times New Roman" pitchFamily="18" charset="0"/>
            </a:endParaRPr>
          </a:p>
        </p:txBody>
      </p:sp>
      <p:pic>
        <p:nvPicPr>
          <p:cNvPr id="19" name="Рисунок 6" descr="7 слайд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09" y="1268760"/>
            <a:ext cx="8501063" cy="529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752" y="44624"/>
            <a:ext cx="471728" cy="5926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235" y="44625"/>
            <a:ext cx="536197" cy="623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2"/>
          <p:cNvSpPr>
            <a:spLocks noGrp="1"/>
          </p:cNvSpPr>
          <p:nvPr>
            <p:ph type="title"/>
          </p:nvPr>
        </p:nvSpPr>
        <p:spPr>
          <a:xfrm>
            <a:off x="395536" y="410364"/>
            <a:ext cx="7632848" cy="71438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Palatino Linotype" pitchFamily="18" charset="0"/>
                <a:cs typeface="Times New Roman" pitchFamily="18" charset="0"/>
              </a:rPr>
              <a:t>ВИДЫ ПРОГНОЗИРОВАНИЯ (ТРИ «К»)</a:t>
            </a:r>
            <a:endParaRPr lang="ru-RU" sz="2000" b="1" dirty="0"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3568" y="1552724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-</a:t>
            </a:r>
            <a:r>
              <a:rPr lang="ru-RU" sz="2400" dirty="0"/>
              <a:t>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количественная экстраполяция</a:t>
            </a:r>
          </a:p>
          <a:p>
            <a:r>
              <a:rPr lang="ru-RU" sz="2400" dirty="0" smtClean="0"/>
              <a:t>-</a:t>
            </a:r>
            <a:r>
              <a:rPr lang="ru-RU" sz="2400" dirty="0"/>
              <a:t>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качественный (экспертный сценарный) подход</a:t>
            </a:r>
          </a:p>
          <a:p>
            <a:r>
              <a:rPr lang="ru-RU" sz="2400" dirty="0" smtClean="0"/>
              <a:t>-</a:t>
            </a:r>
            <a:r>
              <a:rPr lang="ru-RU" sz="2400" dirty="0"/>
              <a:t>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когнитивный подход:</a:t>
            </a:r>
          </a:p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	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●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целевое дедуктивное видение (образ будущего)</a:t>
            </a:r>
          </a:p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	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●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фрактальная цикличность (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ци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– энергия,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кл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– колесо, круговорот)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	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●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Коррекция траектории (по амплитуде и по времени)</a:t>
            </a:r>
          </a:p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	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  в результате самообучения 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752" y="44624"/>
            <a:ext cx="471728" cy="5926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235" y="44625"/>
            <a:ext cx="536197" cy="62348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55576" y="4293096"/>
            <a:ext cx="7704856" cy="136815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755576" y="4357553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Интеллектуальное прогнозирование =</a:t>
            </a:r>
          </a:p>
          <a:p>
            <a:pPr algn="ctr"/>
            <a:r>
              <a:rPr lang="ru-RU" sz="24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когнитивное мышление</a:t>
            </a:r>
          </a:p>
          <a:p>
            <a:pPr algn="ctr"/>
            <a:r>
              <a:rPr lang="ru-RU" sz="24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+ интеллектуальное (нейронное) моделирование</a:t>
            </a:r>
            <a:r>
              <a:rPr lang="ru-RU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endParaRPr lang="ru-RU" sz="24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2"/>
          <p:cNvSpPr>
            <a:spLocks noGrp="1"/>
          </p:cNvSpPr>
          <p:nvPr>
            <p:ph type="title"/>
          </p:nvPr>
        </p:nvSpPr>
        <p:spPr>
          <a:xfrm>
            <a:off x="395536" y="554380"/>
            <a:ext cx="7632848" cy="71438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Palatino Linotype" pitchFamily="18" charset="0"/>
                <a:cs typeface="Times New Roman" pitchFamily="18" charset="0"/>
              </a:rPr>
              <a:t>ФРАКТАЛЬНАЯ СТРУКТУРА РАЗВИТИЯ</a:t>
            </a:r>
            <a:br>
              <a:rPr lang="ru-RU" sz="2000" b="1" dirty="0" smtClean="0">
                <a:latin typeface="Palatino Linotype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Palatino Linotype" pitchFamily="18" charset="0"/>
                <a:cs typeface="Times New Roman" pitchFamily="18" charset="0"/>
              </a:rPr>
              <a:t>ЭНЕРГЕТИЧЕСКОЙ ЦИВИЛИЗАЦИИ</a:t>
            </a:r>
            <a:endParaRPr lang="ru-RU" sz="2000" b="1" dirty="0">
              <a:latin typeface="Palatino Linotype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30" y="1268760"/>
            <a:ext cx="7942810" cy="53573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752" y="44624"/>
            <a:ext cx="471728" cy="5926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235" y="44625"/>
            <a:ext cx="536197" cy="623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395536" y="554380"/>
            <a:ext cx="7632848" cy="71438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Palatino Linotype" pitchFamily="18" charset="0"/>
                <a:cs typeface="Times New Roman" pitchFamily="18" charset="0"/>
              </a:rPr>
              <a:t>12-ЛЕТНИЕ ЦИКЛЫ</a:t>
            </a:r>
            <a:br>
              <a:rPr lang="ru-RU" sz="2000" b="1" dirty="0" smtClean="0">
                <a:latin typeface="Palatino Linotype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Palatino Linotype" pitchFamily="18" charset="0"/>
                <a:cs typeface="Times New Roman" pitchFamily="18" charset="0"/>
              </a:rPr>
              <a:t>РОССИЙСКОЙ И МИРОВОЙ ИСТОРИИ</a:t>
            </a:r>
            <a:endParaRPr lang="ru-RU" sz="2000" b="1" dirty="0">
              <a:latin typeface="Palatino Linotype" pitchFamily="18" charset="0"/>
              <a:cs typeface="Times New Roman" pitchFamily="18" charset="0"/>
            </a:endParaRPr>
          </a:p>
        </p:txBody>
      </p:sp>
      <p:pic>
        <p:nvPicPr>
          <p:cNvPr id="10" name="Рисунок 70" descr="Циклы итог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80" y="1844824"/>
            <a:ext cx="8572500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752" y="44624"/>
            <a:ext cx="471728" cy="5926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235" y="44625"/>
            <a:ext cx="536197" cy="623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7632848" cy="642942"/>
          </a:xfrm>
        </p:spPr>
        <p:txBody>
          <a:bodyPr/>
          <a:lstStyle/>
          <a:p>
            <a:pPr algn="ctr"/>
            <a:r>
              <a:rPr lang="ru-RU" sz="2000" b="1" dirty="0" smtClean="0">
                <a:latin typeface="Palatino Linotype" pitchFamily="18" charset="0"/>
                <a:cs typeface="Times New Roman" pitchFamily="18" charset="0"/>
              </a:rPr>
              <a:t>ВОЛНЫ РОССИЙСКОЙ И МИРОВОЙ ИСТОРИИ</a:t>
            </a:r>
            <a:endParaRPr lang="ru-RU" sz="2000" b="1" dirty="0">
              <a:latin typeface="Palatino Linotype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052736"/>
            <a:ext cx="7547956" cy="54032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752" y="44624"/>
            <a:ext cx="471728" cy="5926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235" y="44625"/>
            <a:ext cx="536197" cy="623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3457</TotalTime>
  <Words>356</Words>
  <Application>Microsoft Office PowerPoint</Application>
  <PresentationFormat>Экран (4:3)</PresentationFormat>
  <Paragraphs>109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Тема1</vt:lpstr>
      <vt:lpstr>Презентация PowerPoint</vt:lpstr>
      <vt:lpstr>ЧЕЛОВЕК И ЭНЕРГЕТИКА</vt:lpstr>
      <vt:lpstr>ВИДЫ ЭНЕРГЕТИЧЕСКИХ СИСТЕМ</vt:lpstr>
      <vt:lpstr>НОВЫЕ СИСТЕМНЫЕ ПРИНЦИПЫ ЭНЕРГОЛОГИИ</vt:lpstr>
      <vt:lpstr>ПРОСТРАНСТВЕННО-ВРЕМЕННАЯ ФРАКТАЛЬНОСТЬ (ПОДОБИЕ) ЭНЕРГЕТИЧЕСКОГО РАЗВИТИЯ</vt:lpstr>
      <vt:lpstr>ВИДЫ ПРОГНОЗИРОВАНИЯ (ТРИ «К»)</vt:lpstr>
      <vt:lpstr>ФРАКТАЛЬНАЯ СТРУКТУРА РАЗВИТИЯ ЭНЕРГЕТИЧЕСКОЙ ЦИВИЛИЗАЦИИ</vt:lpstr>
      <vt:lpstr>12-ЛЕТНИЕ ЦИКЛЫ РОССИЙСКОЙ И МИРОВОЙ ИСТОРИИ</vt:lpstr>
      <vt:lpstr>ВОЛНЫ РОССИЙСКОЙ И МИРОВОЙ ИСТОРИИ</vt:lpstr>
      <vt:lpstr>НЕЙРОННОЕ МОДЕЛИРОВАНИЕ (НМ) ЭНЕРГЕТИЧЕСКОЙ СИСТЕМЫ</vt:lpstr>
      <vt:lpstr>НЕЙРОННОЕ МОДЕЛИРОВАНИЕ (С САМООБУЧЕНИЕМ) ДИНАМИЧЕСКИХ ВРЕМЕННЫХ ПУТЕЙ</vt:lpstr>
      <vt:lpstr>ПРОГНОЗ ЦЕН НА НЕФТЬ МАРКИ BRENT ОТ 05.06.17 </vt:lpstr>
      <vt:lpstr>СРАВНЕНИЕ ПРОГНОЗОВ ОТ 05.06.17 И 30.11.09 </vt:lpstr>
      <vt:lpstr>ГАРМОНИЧЕСКИЙ АНАЛИЗ ДИНАМИКИ ЦЕН НА НЕФТЬ</vt:lpstr>
      <vt:lpstr>ПРИМЕНЕНИЕ НМ В ЭЛЕКТРОЭНЕРГЕТИКЕ</vt:lpstr>
      <vt:lpstr>ЦИФРОВАЯ И «ИНТЕЛЛЕКТУАЛЬНАЯ» ЭНЕРГОИНФОРМАЦИОННАЯ СИСТЕМА (НЕЙРОННАЯ МОДЕЛЬ УПРАВЛЕНИЯ)</vt:lpstr>
      <vt:lpstr>Спасибо за внимание</vt:lpstr>
    </vt:vector>
  </TitlesOfParts>
  <Company>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Юрий</dc:creator>
  <cp:lastModifiedBy>K_Goroshkin</cp:lastModifiedBy>
  <cp:revision>367</cp:revision>
  <cp:lastPrinted>2017-06-26T06:57:13Z</cp:lastPrinted>
  <dcterms:created xsi:type="dcterms:W3CDTF">2006-06-05T10:43:40Z</dcterms:created>
  <dcterms:modified xsi:type="dcterms:W3CDTF">2017-08-01T07:09:02Z</dcterms:modified>
</cp:coreProperties>
</file>